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82" r:id="rId4"/>
  </p:sldMasterIdLst>
  <p:notesMasterIdLst>
    <p:notesMasterId r:id="rId39"/>
  </p:notesMasterIdLst>
  <p:handoutMasterIdLst>
    <p:handoutMasterId r:id="rId40"/>
  </p:handoutMasterIdLst>
  <p:sldIdLst>
    <p:sldId id="256" r:id="rId5"/>
    <p:sldId id="257" r:id="rId6"/>
    <p:sldId id="258" r:id="rId7"/>
    <p:sldId id="259" r:id="rId8"/>
    <p:sldId id="260" r:id="rId9"/>
    <p:sldId id="264" r:id="rId10"/>
    <p:sldId id="265" r:id="rId11"/>
    <p:sldId id="266" r:id="rId12"/>
    <p:sldId id="267" r:id="rId13"/>
    <p:sldId id="268" r:id="rId14"/>
    <p:sldId id="261" r:id="rId15"/>
    <p:sldId id="269" r:id="rId16"/>
    <p:sldId id="270" r:id="rId17"/>
    <p:sldId id="271" r:id="rId18"/>
    <p:sldId id="272" r:id="rId19"/>
    <p:sldId id="282" r:id="rId20"/>
    <p:sldId id="283" r:id="rId21"/>
    <p:sldId id="274" r:id="rId22"/>
    <p:sldId id="276" r:id="rId23"/>
    <p:sldId id="285" r:id="rId24"/>
    <p:sldId id="275" r:id="rId25"/>
    <p:sldId id="277" r:id="rId26"/>
    <p:sldId id="279" r:id="rId27"/>
    <p:sldId id="284" r:id="rId28"/>
    <p:sldId id="278" r:id="rId29"/>
    <p:sldId id="280" r:id="rId30"/>
    <p:sldId id="281" r:id="rId31"/>
    <p:sldId id="286" r:id="rId32"/>
    <p:sldId id="262" r:id="rId33"/>
    <p:sldId id="287" r:id="rId34"/>
    <p:sldId id="288" r:id="rId35"/>
    <p:sldId id="289" r:id="rId36"/>
    <p:sldId id="290" r:id="rId37"/>
    <p:sldId id="26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226" autoAdjust="0"/>
    <p:restoredTop sz="91632" autoAdjust="0"/>
  </p:normalViewPr>
  <p:slideViewPr>
    <p:cSldViewPr snapToGrid="0">
      <p:cViewPr varScale="1">
        <p:scale>
          <a:sx n="54" d="100"/>
          <a:sy n="54" d="100"/>
        </p:scale>
        <p:origin x="76" y="112"/>
      </p:cViewPr>
      <p:guideLst/>
    </p:cSldViewPr>
  </p:slideViewPr>
  <p:outlineViewPr>
    <p:cViewPr>
      <p:scale>
        <a:sx n="33" d="100"/>
        <a:sy n="33" d="100"/>
      </p:scale>
      <p:origin x="0" y="-144"/>
    </p:cViewPr>
  </p:outlineViewPr>
  <p:notesTextViewPr>
    <p:cViewPr>
      <p:scale>
        <a:sx n="1" d="1"/>
        <a:sy n="1" d="1"/>
      </p:scale>
      <p:origin x="0" y="0"/>
    </p:cViewPr>
  </p:notesTextViewPr>
  <p:notesViewPr>
    <p:cSldViewPr snapToGrid="0">
      <p:cViewPr varScale="1">
        <p:scale>
          <a:sx n="60" d="100"/>
          <a:sy n="60" d="100"/>
        </p:scale>
        <p:origin x="1670"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269538-BFC5-48BB-BEA1-D7AF1F385FD5}" type="doc">
      <dgm:prSet loTypeId="urn:microsoft.com/office/officeart/2009/3/layout/CircleRelationship" loCatId="relationship" qsTypeId="urn:microsoft.com/office/officeart/2005/8/quickstyle/3d1" qsCatId="3D" csTypeId="urn:microsoft.com/office/officeart/2005/8/colors/colorful4" csCatId="colorful" phldr="1"/>
      <dgm:spPr/>
      <dgm:t>
        <a:bodyPr/>
        <a:lstStyle/>
        <a:p>
          <a:endParaRPr lang="en-US"/>
        </a:p>
      </dgm:t>
    </dgm:pt>
    <dgm:pt modelId="{E40970FA-9468-4353-8343-FE5E2BEBB8B0}">
      <dgm:prSet phldrT="[Text]" custT="1"/>
      <dgm:spPr/>
      <dgm:t>
        <a:bodyPr/>
        <a:lstStyle/>
        <a:p>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85FA6A33-9FA9-4134-A6A3-A5D4748A1779}" type="parTrans" cxnId="{A316347C-9D1A-43C6-BE2B-DC184440E1C9}">
      <dgm:prSet/>
      <dgm:spPr/>
      <dgm:t>
        <a:bodyPr/>
        <a:lstStyle/>
        <a:p>
          <a:endParaRPr lang="en-US"/>
        </a:p>
      </dgm:t>
    </dgm:pt>
    <dgm:pt modelId="{04FF68DF-CF36-4D12-9ECE-A3519B0AC88A}" type="sibTrans" cxnId="{A316347C-9D1A-43C6-BE2B-DC184440E1C9}">
      <dgm:prSet/>
      <dgm:spPr/>
      <dgm:t>
        <a:bodyPr/>
        <a:lstStyle/>
        <a:p>
          <a:endParaRPr lang="en-US"/>
        </a:p>
      </dgm:t>
    </dgm:pt>
    <dgm:pt modelId="{A7F7584C-6CC5-40A2-9566-2842A5DEA97A}">
      <dgm:prSet phldrT="[Text]"/>
      <dgm:spPr/>
      <dgm:t>
        <a:bodyPr/>
        <a:lstStyle/>
        <a:p>
          <a:endParaRPr lang="en-IN"/>
        </a:p>
      </dgm:t>
    </dgm:pt>
    <dgm:pt modelId="{581272CD-5908-4C17-8E9B-8BF6DCE43C3E}" type="parTrans" cxnId="{F68422C1-CD34-4DED-AA4B-85EFFF4FE933}">
      <dgm:prSet/>
      <dgm:spPr/>
      <dgm:t>
        <a:bodyPr/>
        <a:lstStyle/>
        <a:p>
          <a:endParaRPr lang="en-US"/>
        </a:p>
      </dgm:t>
    </dgm:pt>
    <dgm:pt modelId="{C41ED6A4-512C-48AB-901D-671B73446005}" type="sibTrans" cxnId="{F68422C1-CD34-4DED-AA4B-85EFFF4FE933}">
      <dgm:prSet/>
      <dgm:spPr/>
      <dgm:t>
        <a:bodyPr/>
        <a:lstStyle/>
        <a:p>
          <a:endParaRPr lang="en-US"/>
        </a:p>
      </dgm:t>
    </dgm:pt>
    <dgm:pt modelId="{9D8DAFB6-C744-4BD6-B757-393BF647EBB6}">
      <dgm:prSet phldrT="[Text]" custT="1"/>
      <dgm:spPr/>
      <dgm:t>
        <a:bodyPr/>
        <a:lstStyle/>
        <a:p>
          <a:endParaRPr lang="en-IN"/>
        </a:p>
      </dgm:t>
    </dgm:pt>
    <dgm:pt modelId="{17C1C47E-8D1A-404A-B227-B017391CB5F6}" type="parTrans" cxnId="{56052809-46E4-4445-B520-94004C28BB9D}">
      <dgm:prSet/>
      <dgm:spPr/>
      <dgm:t>
        <a:bodyPr/>
        <a:lstStyle/>
        <a:p>
          <a:endParaRPr lang="en-US"/>
        </a:p>
      </dgm:t>
    </dgm:pt>
    <dgm:pt modelId="{C9B44773-68B1-427B-B9CA-0AEA186B621E}" type="sibTrans" cxnId="{56052809-46E4-4445-B520-94004C28BB9D}">
      <dgm:prSet/>
      <dgm:spPr/>
      <dgm:t>
        <a:bodyPr/>
        <a:lstStyle/>
        <a:p>
          <a:endParaRPr lang="en-US"/>
        </a:p>
      </dgm:t>
    </dgm:pt>
    <dgm:pt modelId="{51A6936C-668E-4912-B1B4-BA2D45D3F624}">
      <dgm:prSet phldrT="[Text]"/>
      <dgm:spPr/>
      <dgm:t>
        <a:bodyPr/>
        <a:lstStyle/>
        <a:p>
          <a:endParaRPr lang="en-IN"/>
        </a:p>
      </dgm:t>
    </dgm:pt>
    <dgm:pt modelId="{8F7D40F1-9723-47F5-BFD2-340696378D49}" type="parTrans" cxnId="{000FE2BB-9FE6-4965-ADF5-E3E85B644286}">
      <dgm:prSet/>
      <dgm:spPr/>
      <dgm:t>
        <a:bodyPr/>
        <a:lstStyle/>
        <a:p>
          <a:endParaRPr lang="en-US"/>
        </a:p>
      </dgm:t>
    </dgm:pt>
    <dgm:pt modelId="{E68031D9-E3F9-439E-86FC-2A0A3A3988D0}" type="sibTrans" cxnId="{000FE2BB-9FE6-4965-ADF5-E3E85B644286}">
      <dgm:prSet/>
      <dgm:spPr/>
      <dgm:t>
        <a:bodyPr/>
        <a:lstStyle/>
        <a:p>
          <a:endParaRPr lang="en-US"/>
        </a:p>
      </dgm:t>
    </dgm:pt>
    <dgm:pt modelId="{2A9B6C90-9B70-4ED8-9084-8651413BB905}">
      <dgm:prSet phldrT="[Text]" custT="1"/>
      <dgm:spPr/>
      <dgm:t>
        <a:bodyPr/>
        <a:lstStyle/>
        <a:p>
          <a:endParaRPr lang="en-IN"/>
        </a:p>
      </dgm:t>
    </dgm:pt>
    <dgm:pt modelId="{47C005B7-F5AA-4111-A87D-782B117A0259}" type="parTrans" cxnId="{1D59D94A-4BF7-417E-B49B-225C005839A9}">
      <dgm:prSet/>
      <dgm:spPr/>
      <dgm:t>
        <a:bodyPr/>
        <a:lstStyle/>
        <a:p>
          <a:endParaRPr lang="en-US"/>
        </a:p>
      </dgm:t>
    </dgm:pt>
    <dgm:pt modelId="{54109FB3-0563-4B2C-BFF0-181E047427F8}" type="sibTrans" cxnId="{1D59D94A-4BF7-417E-B49B-225C005839A9}">
      <dgm:prSet/>
      <dgm:spPr/>
      <dgm:t>
        <a:bodyPr/>
        <a:lstStyle/>
        <a:p>
          <a:endParaRPr lang="en-US"/>
        </a:p>
      </dgm:t>
    </dgm:pt>
    <dgm:pt modelId="{928B5CB8-3545-4EE5-8BED-981D3C6157A5}">
      <dgm:prSet phldrT="[Text]"/>
      <dgm:spPr/>
      <dgm:t>
        <a:bodyPr/>
        <a:lstStyle/>
        <a:p>
          <a:endParaRPr lang="en-IN"/>
        </a:p>
      </dgm:t>
    </dgm:pt>
    <dgm:pt modelId="{8452F8D0-82FD-4609-B6BD-446E31563D8A}" type="parTrans" cxnId="{085D3777-7996-4375-B5FB-BFD96D1BF9E4}">
      <dgm:prSet/>
      <dgm:spPr/>
      <dgm:t>
        <a:bodyPr/>
        <a:lstStyle/>
        <a:p>
          <a:endParaRPr lang="en-US"/>
        </a:p>
      </dgm:t>
    </dgm:pt>
    <dgm:pt modelId="{8EF545BA-8D8A-4813-A428-2F18D76E61FA}" type="sibTrans" cxnId="{085D3777-7996-4375-B5FB-BFD96D1BF9E4}">
      <dgm:prSet/>
      <dgm:spPr/>
      <dgm:t>
        <a:bodyPr/>
        <a:lstStyle/>
        <a:p>
          <a:endParaRPr lang="en-US"/>
        </a:p>
      </dgm:t>
    </dgm:pt>
    <dgm:pt modelId="{95A524E6-8A71-49A1-AF74-29696A02028A}">
      <dgm:prSet phldrT="[Text]" custT="1"/>
      <dgm:spPr/>
      <dgm:t>
        <a:bodyPr/>
        <a:lstStyle/>
        <a:p>
          <a:endParaRPr lang="en-IN"/>
        </a:p>
      </dgm:t>
    </dgm:pt>
    <dgm:pt modelId="{52C86CAF-440B-4BB7-BD46-805908EC2D17}" type="parTrans" cxnId="{764A7F40-FC93-4B5E-82E4-B29F920B2D30}">
      <dgm:prSet/>
      <dgm:spPr/>
      <dgm:t>
        <a:bodyPr/>
        <a:lstStyle/>
        <a:p>
          <a:endParaRPr lang="en-US"/>
        </a:p>
      </dgm:t>
    </dgm:pt>
    <dgm:pt modelId="{EE0C23C2-8A0C-497A-A914-ED60FDCA930F}" type="sibTrans" cxnId="{764A7F40-FC93-4B5E-82E4-B29F920B2D30}">
      <dgm:prSet/>
      <dgm:spPr/>
      <dgm:t>
        <a:bodyPr/>
        <a:lstStyle/>
        <a:p>
          <a:endParaRPr lang="en-US"/>
        </a:p>
      </dgm:t>
    </dgm:pt>
    <dgm:pt modelId="{0D51337A-31FA-4717-B2BF-9243F96D2B9B}">
      <dgm:prSet phldrT="[Text]"/>
      <dgm:spPr/>
      <dgm:t>
        <a:bodyPr/>
        <a:lstStyle/>
        <a:p>
          <a:r>
            <a:rPr lang="en-US" dirty="0">
              <a:latin typeface="Tahoma" panose="020B0604030504040204" pitchFamily="34" charset="0"/>
              <a:ea typeface="Tahoma" panose="020B0604030504040204" pitchFamily="34" charset="0"/>
              <a:cs typeface="Tahoma" panose="020B0604030504040204" pitchFamily="34" charset="0"/>
            </a:rPr>
            <a:t>Python</a:t>
          </a:r>
        </a:p>
      </dgm:t>
    </dgm:pt>
    <dgm:pt modelId="{6799645E-F42F-43D8-B2EA-A1377D84D0B3}" type="sibTrans" cxnId="{9E6BB655-7FE4-4F8D-B1D2-F885E60B8754}">
      <dgm:prSet/>
      <dgm:spPr/>
      <dgm:t>
        <a:bodyPr/>
        <a:lstStyle/>
        <a:p>
          <a:endParaRPr lang="en-US"/>
        </a:p>
      </dgm:t>
    </dgm:pt>
    <dgm:pt modelId="{A9294D65-F371-46C8-A624-E557E9DF1A30}" type="parTrans" cxnId="{9E6BB655-7FE4-4F8D-B1D2-F885E60B8754}">
      <dgm:prSet/>
      <dgm:spPr/>
      <dgm:t>
        <a:bodyPr/>
        <a:lstStyle/>
        <a:p>
          <a:endParaRPr lang="en-US"/>
        </a:p>
      </dgm:t>
    </dgm:pt>
    <dgm:pt modelId="{38BFD91D-CA37-4B1D-8640-3AFEDCDC40AF}" type="pres">
      <dgm:prSet presAssocID="{81269538-BFC5-48BB-BEA1-D7AF1F385FD5}" presName="Name0" presStyleCnt="0">
        <dgm:presLayoutVars>
          <dgm:chMax val="1"/>
          <dgm:chPref val="1"/>
        </dgm:presLayoutVars>
      </dgm:prSet>
      <dgm:spPr/>
    </dgm:pt>
    <dgm:pt modelId="{0AA37555-AAE9-429E-A858-62F8972D1290}" type="pres">
      <dgm:prSet presAssocID="{0D51337A-31FA-4717-B2BF-9243F96D2B9B}" presName="Parent" presStyleLbl="node0" presStyleIdx="0" presStyleCnt="1" custScaleX="115647" custScaleY="114369" custLinFactNeighborY="-618">
        <dgm:presLayoutVars>
          <dgm:chMax val="5"/>
          <dgm:chPref val="5"/>
        </dgm:presLayoutVars>
      </dgm:prSet>
      <dgm:spPr/>
    </dgm:pt>
    <dgm:pt modelId="{92969A00-CA46-42D7-B996-1B62360F85E6}" type="pres">
      <dgm:prSet presAssocID="{0D51337A-31FA-4717-B2BF-9243F96D2B9B}" presName="Accent1" presStyleLbl="node1" presStyleIdx="0" presStyleCnt="9" custScaleX="551202" custScaleY="549657" custLinFactNeighborX="-24137" custLinFactNeighborY="-61052"/>
      <dgm:spPr/>
    </dgm:pt>
    <dgm:pt modelId="{197B1611-E61F-43D2-985B-C0F1225469B8}" type="pres">
      <dgm:prSet presAssocID="{0D51337A-31FA-4717-B2BF-9243F96D2B9B}" presName="Accent2" presStyleLbl="node1" presStyleIdx="1" presStyleCnt="9" custScaleX="176934" custScaleY="168690" custLinFactY="-67159" custLinFactNeighborX="61647" custLinFactNeighborY="-100000"/>
      <dgm:spPr/>
    </dgm:pt>
    <dgm:pt modelId="{2409442F-07A7-47BD-A9E2-E7E212367945}" type="pres">
      <dgm:prSet presAssocID="{0D51337A-31FA-4717-B2BF-9243F96D2B9B}" presName="Accent3" presStyleLbl="node1" presStyleIdx="2" presStyleCnt="9" custLinFactX="29757" custLinFactY="200000" custLinFactNeighborX="100000" custLinFactNeighborY="239673"/>
      <dgm:spPr/>
    </dgm:pt>
    <dgm:pt modelId="{8D16FAB5-351F-46B7-99E9-F75ABB3ED26C}" type="pres">
      <dgm:prSet presAssocID="{0D51337A-31FA-4717-B2BF-9243F96D2B9B}" presName="Accent4" presStyleLbl="node1" presStyleIdx="3" presStyleCnt="9" custScaleX="241184" custScaleY="220224" custLinFactNeighborX="80258" custLinFactNeighborY="-84557"/>
      <dgm:spPr/>
    </dgm:pt>
    <dgm:pt modelId="{E4A63BC3-AFE7-45EB-8E0C-ADAFCFF879D6}" type="pres">
      <dgm:prSet presAssocID="{0D51337A-31FA-4717-B2BF-9243F96D2B9B}" presName="Accent5" presStyleLbl="node1" presStyleIdx="4" presStyleCnt="9" custLinFactX="-29560" custLinFactNeighborX="-100000" custLinFactNeighborY="-71938"/>
      <dgm:spPr/>
    </dgm:pt>
    <dgm:pt modelId="{BDFB02F0-AC60-49B9-B8ED-7E104C16EC82}" type="pres">
      <dgm:prSet presAssocID="{0D51337A-31FA-4717-B2BF-9243F96D2B9B}" presName="Accent6" presStyleLbl="node1" presStyleIdx="5" presStyleCnt="9" custScaleX="596831" custScaleY="542727" custLinFactX="-143627" custLinFactNeighborX="-200000" custLinFactNeighborY="79157"/>
      <dgm:spPr/>
    </dgm:pt>
    <dgm:pt modelId="{160DA3F9-AA74-46F6-B9C9-FC84CB175ECE}" type="pres">
      <dgm:prSet presAssocID="{E40970FA-9468-4353-8343-FE5E2BEBB8B0}" presName="Child1" presStyleLbl="node1" presStyleIdx="6" presStyleCnt="9" custScaleX="135235" custScaleY="129200" custLinFactNeighborX="-13231" custLinFactNeighborY="-23442">
        <dgm:presLayoutVars>
          <dgm:chMax val="0"/>
          <dgm:chPref val="0"/>
        </dgm:presLayoutVars>
      </dgm:prSet>
      <dgm:spPr/>
    </dgm:pt>
    <dgm:pt modelId="{9732474E-0692-40BA-9062-A2C8739FEA3D}" type="pres">
      <dgm:prSet presAssocID="{E40970FA-9468-4353-8343-FE5E2BEBB8B0}" presName="Accent7" presStyleCnt="0"/>
      <dgm:spPr/>
    </dgm:pt>
    <dgm:pt modelId="{235C9794-CB5B-4C94-BEA3-AB907C1B7350}" type="pres">
      <dgm:prSet presAssocID="{E40970FA-9468-4353-8343-FE5E2BEBB8B0}" presName="AccentHold1" presStyleLbl="node1" presStyleIdx="7" presStyleCnt="9" custScaleX="472272" custScaleY="456657" custLinFactX="200000" custLinFactNeighborX="251519" custLinFactNeighborY="69857"/>
      <dgm:spPr/>
    </dgm:pt>
    <dgm:pt modelId="{A8FAB9C1-FA0F-4CEC-879B-DEEB186F1A55}" type="pres">
      <dgm:prSet presAssocID="{E40970FA-9468-4353-8343-FE5E2BEBB8B0}" presName="Accent8" presStyleCnt="0"/>
      <dgm:spPr/>
    </dgm:pt>
    <dgm:pt modelId="{A8548A00-27A7-4B3A-841D-ECD76A215EE5}" type="pres">
      <dgm:prSet presAssocID="{E40970FA-9468-4353-8343-FE5E2BEBB8B0}" presName="AccentHold2" presStyleLbl="node1" presStyleIdx="8" presStyleCnt="9" custLinFactY="49354" custLinFactNeighborX="64038" custLinFactNeighborY="100000"/>
      <dgm:spPr/>
    </dgm:pt>
  </dgm:ptLst>
  <dgm:cxnLst>
    <dgm:cxn modelId="{56052809-46E4-4445-B520-94004C28BB9D}" srcId="{A7F7584C-6CC5-40A2-9566-2842A5DEA97A}" destId="{9D8DAFB6-C744-4BD6-B757-393BF647EBB6}" srcOrd="0" destOrd="0" parTransId="{17C1C47E-8D1A-404A-B227-B017391CB5F6}" sibTransId="{C9B44773-68B1-427B-B9CA-0AEA186B621E}"/>
    <dgm:cxn modelId="{FC747E40-4CD7-4EAC-A8CC-5419FA9511CB}" type="presOf" srcId="{81269538-BFC5-48BB-BEA1-D7AF1F385FD5}" destId="{38BFD91D-CA37-4B1D-8640-3AFEDCDC40AF}" srcOrd="0" destOrd="0" presId="urn:microsoft.com/office/officeart/2009/3/layout/CircleRelationship"/>
    <dgm:cxn modelId="{764A7F40-FC93-4B5E-82E4-B29F920B2D30}" srcId="{928B5CB8-3545-4EE5-8BED-981D3C6157A5}" destId="{95A524E6-8A71-49A1-AF74-29696A02028A}" srcOrd="0" destOrd="0" parTransId="{52C86CAF-440B-4BB7-BD46-805908EC2D17}" sibTransId="{EE0C23C2-8A0C-497A-A914-ED60FDCA930F}"/>
    <dgm:cxn modelId="{42539E63-FDC8-4D35-B9BF-4880D35B66C3}" type="presOf" srcId="{E40970FA-9468-4353-8343-FE5E2BEBB8B0}" destId="{160DA3F9-AA74-46F6-B9C9-FC84CB175ECE}" srcOrd="0" destOrd="0" presId="urn:microsoft.com/office/officeart/2009/3/layout/CircleRelationship"/>
    <dgm:cxn modelId="{34DDD666-C8FB-451F-AACB-CE3F325C2A58}" type="presOf" srcId="{0D51337A-31FA-4717-B2BF-9243F96D2B9B}" destId="{0AA37555-AAE9-429E-A858-62F8972D1290}" srcOrd="0" destOrd="0" presId="urn:microsoft.com/office/officeart/2009/3/layout/CircleRelationship"/>
    <dgm:cxn modelId="{1D59D94A-4BF7-417E-B49B-225C005839A9}" srcId="{51A6936C-668E-4912-B1B4-BA2D45D3F624}" destId="{2A9B6C90-9B70-4ED8-9084-8651413BB905}" srcOrd="0" destOrd="0" parTransId="{47C005B7-F5AA-4111-A87D-782B117A0259}" sibTransId="{54109FB3-0563-4B2C-BFF0-181E047427F8}"/>
    <dgm:cxn modelId="{9E6BB655-7FE4-4F8D-B1D2-F885E60B8754}" srcId="{81269538-BFC5-48BB-BEA1-D7AF1F385FD5}" destId="{0D51337A-31FA-4717-B2BF-9243F96D2B9B}" srcOrd="0" destOrd="0" parTransId="{A9294D65-F371-46C8-A624-E557E9DF1A30}" sibTransId="{6799645E-F42F-43D8-B2EA-A1377D84D0B3}"/>
    <dgm:cxn modelId="{085D3777-7996-4375-B5FB-BFD96D1BF9E4}" srcId="{81269538-BFC5-48BB-BEA1-D7AF1F385FD5}" destId="{928B5CB8-3545-4EE5-8BED-981D3C6157A5}" srcOrd="3" destOrd="0" parTransId="{8452F8D0-82FD-4609-B6BD-446E31563D8A}" sibTransId="{8EF545BA-8D8A-4813-A428-2F18D76E61FA}"/>
    <dgm:cxn modelId="{A316347C-9D1A-43C6-BE2B-DC184440E1C9}" srcId="{0D51337A-31FA-4717-B2BF-9243F96D2B9B}" destId="{E40970FA-9468-4353-8343-FE5E2BEBB8B0}" srcOrd="0" destOrd="0" parTransId="{85FA6A33-9FA9-4134-A6A3-A5D4748A1779}" sibTransId="{04FF68DF-CF36-4D12-9ECE-A3519B0AC88A}"/>
    <dgm:cxn modelId="{000FE2BB-9FE6-4965-ADF5-E3E85B644286}" srcId="{81269538-BFC5-48BB-BEA1-D7AF1F385FD5}" destId="{51A6936C-668E-4912-B1B4-BA2D45D3F624}" srcOrd="2" destOrd="0" parTransId="{8F7D40F1-9723-47F5-BFD2-340696378D49}" sibTransId="{E68031D9-E3F9-439E-86FC-2A0A3A3988D0}"/>
    <dgm:cxn modelId="{F68422C1-CD34-4DED-AA4B-85EFFF4FE933}" srcId="{81269538-BFC5-48BB-BEA1-D7AF1F385FD5}" destId="{A7F7584C-6CC5-40A2-9566-2842A5DEA97A}" srcOrd="1" destOrd="0" parTransId="{581272CD-5908-4C17-8E9B-8BF6DCE43C3E}" sibTransId="{C41ED6A4-512C-48AB-901D-671B73446005}"/>
    <dgm:cxn modelId="{58B4427B-FFFB-4F10-84DB-8FB6F463E492}" type="presParOf" srcId="{38BFD91D-CA37-4B1D-8640-3AFEDCDC40AF}" destId="{0AA37555-AAE9-429E-A858-62F8972D1290}" srcOrd="0" destOrd="0" presId="urn:microsoft.com/office/officeart/2009/3/layout/CircleRelationship"/>
    <dgm:cxn modelId="{CBA9C31B-B91F-4D66-BB7E-A82635BFF1C8}" type="presParOf" srcId="{38BFD91D-CA37-4B1D-8640-3AFEDCDC40AF}" destId="{92969A00-CA46-42D7-B996-1B62360F85E6}" srcOrd="1" destOrd="0" presId="urn:microsoft.com/office/officeart/2009/3/layout/CircleRelationship"/>
    <dgm:cxn modelId="{319FCD24-767E-4764-869D-27EC641D7285}" type="presParOf" srcId="{38BFD91D-CA37-4B1D-8640-3AFEDCDC40AF}" destId="{197B1611-E61F-43D2-985B-C0F1225469B8}" srcOrd="2" destOrd="0" presId="urn:microsoft.com/office/officeart/2009/3/layout/CircleRelationship"/>
    <dgm:cxn modelId="{E2EA6413-1843-44F6-BBF0-673529259359}" type="presParOf" srcId="{38BFD91D-CA37-4B1D-8640-3AFEDCDC40AF}" destId="{2409442F-07A7-47BD-A9E2-E7E212367945}" srcOrd="3" destOrd="0" presId="urn:microsoft.com/office/officeart/2009/3/layout/CircleRelationship"/>
    <dgm:cxn modelId="{E5270156-C8B0-4BBB-AC03-6FC06BEB4296}" type="presParOf" srcId="{38BFD91D-CA37-4B1D-8640-3AFEDCDC40AF}" destId="{8D16FAB5-351F-46B7-99E9-F75ABB3ED26C}" srcOrd="4" destOrd="0" presId="urn:microsoft.com/office/officeart/2009/3/layout/CircleRelationship"/>
    <dgm:cxn modelId="{B619C518-D0CA-4F80-ADD7-3B3D8B935D29}" type="presParOf" srcId="{38BFD91D-CA37-4B1D-8640-3AFEDCDC40AF}" destId="{E4A63BC3-AFE7-45EB-8E0C-ADAFCFF879D6}" srcOrd="5" destOrd="0" presId="urn:microsoft.com/office/officeart/2009/3/layout/CircleRelationship"/>
    <dgm:cxn modelId="{EE3270AA-BF2A-45D7-9D1C-3DFB2D64A128}" type="presParOf" srcId="{38BFD91D-CA37-4B1D-8640-3AFEDCDC40AF}" destId="{BDFB02F0-AC60-49B9-B8ED-7E104C16EC82}" srcOrd="6" destOrd="0" presId="urn:microsoft.com/office/officeart/2009/3/layout/CircleRelationship"/>
    <dgm:cxn modelId="{6C7946E7-16D9-4F90-9B30-826AEDFC507D}" type="presParOf" srcId="{38BFD91D-CA37-4B1D-8640-3AFEDCDC40AF}" destId="{160DA3F9-AA74-46F6-B9C9-FC84CB175ECE}" srcOrd="7" destOrd="0" presId="urn:microsoft.com/office/officeart/2009/3/layout/CircleRelationship"/>
    <dgm:cxn modelId="{6285521E-7882-4656-AFD1-A9FC25473F98}" type="presParOf" srcId="{38BFD91D-CA37-4B1D-8640-3AFEDCDC40AF}" destId="{9732474E-0692-40BA-9062-A2C8739FEA3D}" srcOrd="8" destOrd="0" presId="urn:microsoft.com/office/officeart/2009/3/layout/CircleRelationship"/>
    <dgm:cxn modelId="{DCEB6D58-57D6-4518-BC79-1969BF45864E}" type="presParOf" srcId="{9732474E-0692-40BA-9062-A2C8739FEA3D}" destId="{235C9794-CB5B-4C94-BEA3-AB907C1B7350}" srcOrd="0" destOrd="0" presId="urn:microsoft.com/office/officeart/2009/3/layout/CircleRelationship"/>
    <dgm:cxn modelId="{D21AFF16-046A-4370-B20B-C31A426F0657}" type="presParOf" srcId="{38BFD91D-CA37-4B1D-8640-3AFEDCDC40AF}" destId="{A8FAB9C1-FA0F-4CEC-879B-DEEB186F1A55}" srcOrd="9" destOrd="0" presId="urn:microsoft.com/office/officeart/2009/3/layout/CircleRelationship"/>
    <dgm:cxn modelId="{745DB35B-9A6E-45D2-A216-93D7EBE0F35C}" type="presParOf" srcId="{A8FAB9C1-FA0F-4CEC-879B-DEEB186F1A55}" destId="{A8548A00-27A7-4B3A-841D-ECD76A215EE5}"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3901254-327E-4549-A510-A18D7D39D936}" type="doc">
      <dgm:prSet loTypeId="urn:microsoft.com/office/officeart/2005/8/layout/process5" loCatId="process" qsTypeId="urn:microsoft.com/office/officeart/2005/8/quickstyle/simple5" qsCatId="simple" csTypeId="urn:microsoft.com/office/officeart/2005/8/colors/colorful2" csCatId="colorful" phldr="1"/>
      <dgm:spPr/>
      <dgm:t>
        <a:bodyPr/>
        <a:lstStyle/>
        <a:p>
          <a:endParaRPr lang="en-IN"/>
        </a:p>
      </dgm:t>
    </dgm:pt>
    <dgm:pt modelId="{475B5AED-6047-4094-AF49-2E10858E7C49}">
      <dgm:prSet phldrT="[Text]"/>
      <dgm:spPr/>
      <dgm:t>
        <a:bodyPr/>
        <a:lstStyle/>
        <a:p>
          <a:r>
            <a:rPr lang="en-IN" dirty="0"/>
            <a:t>Data collection &amp; understanding</a:t>
          </a:r>
        </a:p>
      </dgm:t>
    </dgm:pt>
    <dgm:pt modelId="{07491C65-3E74-4CEF-9577-41D9377F6FEB}" type="parTrans" cxnId="{E09C55DB-8E78-403F-A33B-F113A8E4AE94}">
      <dgm:prSet/>
      <dgm:spPr/>
      <dgm:t>
        <a:bodyPr/>
        <a:lstStyle/>
        <a:p>
          <a:endParaRPr lang="en-IN"/>
        </a:p>
      </dgm:t>
    </dgm:pt>
    <dgm:pt modelId="{2E6C3CC2-63D2-41FF-9BAD-635CB3FB26A2}" type="sibTrans" cxnId="{E09C55DB-8E78-403F-A33B-F113A8E4AE94}">
      <dgm:prSet/>
      <dgm:spPr>
        <a:gradFill rotWithShape="0">
          <a:gsLst>
            <a:gs pos="0">
              <a:schemeClr val="bg2">
                <a:lumMod val="60000"/>
                <a:lumOff val="40000"/>
              </a:schemeClr>
            </a:gs>
            <a:gs pos="100000">
              <a:schemeClr val="accent2">
                <a:hueOff val="0"/>
                <a:satOff val="0"/>
                <a:lumOff val="0"/>
                <a:alphaOff val="0"/>
                <a:shade val="90000"/>
                <a:lumMod val="84000"/>
              </a:schemeClr>
            </a:gs>
          </a:gsLst>
        </a:gradFill>
      </dgm:spPr>
      <dgm:t>
        <a:bodyPr/>
        <a:lstStyle/>
        <a:p>
          <a:endParaRPr lang="en-IN"/>
        </a:p>
      </dgm:t>
    </dgm:pt>
    <dgm:pt modelId="{AF47616F-6C72-443B-932E-7D1DC24B9F94}">
      <dgm:prSet phldrT="[Text]"/>
      <dgm:spPr/>
      <dgm:t>
        <a:bodyPr/>
        <a:lstStyle/>
        <a:p>
          <a:r>
            <a:rPr lang="en-IN" dirty="0"/>
            <a:t>Data Wrangling</a:t>
          </a:r>
        </a:p>
      </dgm:t>
    </dgm:pt>
    <dgm:pt modelId="{B1355D1A-0612-47DB-8B83-63B4B4B4C7AD}" type="parTrans" cxnId="{8526D5B8-48FE-4641-9030-CF8D5E2420D6}">
      <dgm:prSet/>
      <dgm:spPr/>
      <dgm:t>
        <a:bodyPr/>
        <a:lstStyle/>
        <a:p>
          <a:endParaRPr lang="en-IN"/>
        </a:p>
      </dgm:t>
    </dgm:pt>
    <dgm:pt modelId="{C635A983-E6B5-4007-AAEA-EA9C79E095E0}" type="sibTrans" cxnId="{8526D5B8-48FE-4641-9030-CF8D5E2420D6}">
      <dgm:prSet/>
      <dgm:spPr>
        <a:gradFill rotWithShape="0">
          <a:gsLst>
            <a:gs pos="0">
              <a:srgbClr val="92D050"/>
            </a:gs>
            <a:gs pos="100000">
              <a:schemeClr val="accent2">
                <a:hueOff val="-9882860"/>
                <a:satOff val="451"/>
                <a:lumOff val="0"/>
                <a:alphaOff val="0"/>
                <a:shade val="90000"/>
                <a:lumMod val="84000"/>
              </a:schemeClr>
            </a:gs>
          </a:gsLst>
        </a:gradFill>
      </dgm:spPr>
      <dgm:t>
        <a:bodyPr/>
        <a:lstStyle/>
        <a:p>
          <a:endParaRPr lang="en-IN"/>
        </a:p>
      </dgm:t>
    </dgm:pt>
    <dgm:pt modelId="{CC95A1B7-508F-4B25-90FF-AA3034F6FE2D}">
      <dgm:prSet phldrT="[Text]"/>
      <dgm:spPr/>
      <dgm:t>
        <a:bodyPr/>
        <a:lstStyle/>
        <a:p>
          <a:r>
            <a:rPr lang="en-IN" dirty="0"/>
            <a:t>Visualisation &amp; Analysis of Data </a:t>
          </a:r>
        </a:p>
      </dgm:t>
    </dgm:pt>
    <dgm:pt modelId="{0FDDDF39-FE39-46FE-9B59-9E20C93DB7C8}" type="parTrans" cxnId="{C6670C41-3974-4053-8D40-645666A917B5}">
      <dgm:prSet/>
      <dgm:spPr/>
      <dgm:t>
        <a:bodyPr/>
        <a:lstStyle/>
        <a:p>
          <a:endParaRPr lang="en-IN"/>
        </a:p>
      </dgm:t>
    </dgm:pt>
    <dgm:pt modelId="{F37E2340-D702-4321-A20A-DAFEF82486A8}" type="sibTrans" cxnId="{C6670C41-3974-4053-8D40-645666A917B5}">
      <dgm:prSet/>
      <dgm:spPr>
        <a:gradFill rotWithShape="0">
          <a:gsLst>
            <a:gs pos="0">
              <a:srgbClr val="92D050"/>
            </a:gs>
            <a:gs pos="100000">
              <a:schemeClr val="accent2">
                <a:hueOff val="-19765721"/>
                <a:satOff val="901"/>
                <a:lumOff val="0"/>
                <a:alphaOff val="0"/>
                <a:shade val="90000"/>
                <a:lumMod val="84000"/>
              </a:schemeClr>
            </a:gs>
          </a:gsLst>
        </a:gradFill>
      </dgm:spPr>
      <dgm:t>
        <a:bodyPr/>
        <a:lstStyle/>
        <a:p>
          <a:endParaRPr lang="en-IN"/>
        </a:p>
      </dgm:t>
    </dgm:pt>
    <dgm:pt modelId="{7A12F5AD-1947-4799-A153-6999F61D9596}">
      <dgm:prSet phldrT="[Text]"/>
      <dgm:spPr/>
      <dgm:t>
        <a:bodyPr/>
        <a:lstStyle/>
        <a:p>
          <a:r>
            <a:rPr lang="en-IN" dirty="0"/>
            <a:t>Conclusion</a:t>
          </a:r>
        </a:p>
      </dgm:t>
    </dgm:pt>
    <dgm:pt modelId="{6209F651-2003-4211-8A98-A1B538D32311}" type="parTrans" cxnId="{DC90F362-3711-4BF7-BEA6-B35959F7659B}">
      <dgm:prSet/>
      <dgm:spPr/>
      <dgm:t>
        <a:bodyPr/>
        <a:lstStyle/>
        <a:p>
          <a:endParaRPr lang="en-IN"/>
        </a:p>
      </dgm:t>
    </dgm:pt>
    <dgm:pt modelId="{8D81589A-3874-4F92-9A93-5E10B065A955}" type="sibTrans" cxnId="{DC90F362-3711-4BF7-BEA6-B35959F7659B}">
      <dgm:prSet/>
      <dgm:spPr/>
      <dgm:t>
        <a:bodyPr/>
        <a:lstStyle/>
        <a:p>
          <a:endParaRPr lang="en-IN"/>
        </a:p>
      </dgm:t>
    </dgm:pt>
    <dgm:pt modelId="{AF41E61A-6FDE-47D6-BBC4-35960FAD420C}" type="pres">
      <dgm:prSet presAssocID="{53901254-327E-4549-A510-A18D7D39D936}" presName="diagram" presStyleCnt="0">
        <dgm:presLayoutVars>
          <dgm:dir/>
          <dgm:resizeHandles val="exact"/>
        </dgm:presLayoutVars>
      </dgm:prSet>
      <dgm:spPr/>
    </dgm:pt>
    <dgm:pt modelId="{1D8D85D0-83C4-4857-A4BB-A10EAABDDA1D}" type="pres">
      <dgm:prSet presAssocID="{475B5AED-6047-4094-AF49-2E10858E7C49}" presName="node" presStyleLbl="node1" presStyleIdx="0" presStyleCnt="4">
        <dgm:presLayoutVars>
          <dgm:bulletEnabled val="1"/>
        </dgm:presLayoutVars>
      </dgm:prSet>
      <dgm:spPr/>
    </dgm:pt>
    <dgm:pt modelId="{F7E4585E-84A3-4FD9-85BA-E721521E7676}" type="pres">
      <dgm:prSet presAssocID="{2E6C3CC2-63D2-41FF-9BAD-635CB3FB26A2}" presName="sibTrans" presStyleLbl="sibTrans2D1" presStyleIdx="0" presStyleCnt="3"/>
      <dgm:spPr/>
    </dgm:pt>
    <dgm:pt modelId="{7005E143-9F35-47E4-9F8E-AFEDA51D843D}" type="pres">
      <dgm:prSet presAssocID="{2E6C3CC2-63D2-41FF-9BAD-635CB3FB26A2}" presName="connectorText" presStyleLbl="sibTrans2D1" presStyleIdx="0" presStyleCnt="3"/>
      <dgm:spPr/>
    </dgm:pt>
    <dgm:pt modelId="{1A7B4F6D-EB00-46FA-B003-BBC2B1F0D395}" type="pres">
      <dgm:prSet presAssocID="{AF47616F-6C72-443B-932E-7D1DC24B9F94}" presName="node" presStyleLbl="node1" presStyleIdx="1" presStyleCnt="4">
        <dgm:presLayoutVars>
          <dgm:bulletEnabled val="1"/>
        </dgm:presLayoutVars>
      </dgm:prSet>
      <dgm:spPr/>
    </dgm:pt>
    <dgm:pt modelId="{5EC52313-86E7-4EC6-B065-CEE4253B4348}" type="pres">
      <dgm:prSet presAssocID="{C635A983-E6B5-4007-AAEA-EA9C79E095E0}" presName="sibTrans" presStyleLbl="sibTrans2D1" presStyleIdx="1" presStyleCnt="3" custLinFactNeighborY="0"/>
      <dgm:spPr/>
    </dgm:pt>
    <dgm:pt modelId="{233837A3-3351-43B5-BAE9-DB1FAA67AB97}" type="pres">
      <dgm:prSet presAssocID="{C635A983-E6B5-4007-AAEA-EA9C79E095E0}" presName="connectorText" presStyleLbl="sibTrans2D1" presStyleIdx="1" presStyleCnt="3"/>
      <dgm:spPr/>
    </dgm:pt>
    <dgm:pt modelId="{DA2DF603-D7A9-47AB-ABED-6E9C447E7390}" type="pres">
      <dgm:prSet presAssocID="{CC95A1B7-508F-4B25-90FF-AA3034F6FE2D}" presName="node" presStyleLbl="node1" presStyleIdx="2" presStyleCnt="4">
        <dgm:presLayoutVars>
          <dgm:bulletEnabled val="1"/>
        </dgm:presLayoutVars>
      </dgm:prSet>
      <dgm:spPr/>
    </dgm:pt>
    <dgm:pt modelId="{BF568DD3-653D-4621-8C27-9746678749BF}" type="pres">
      <dgm:prSet presAssocID="{F37E2340-D702-4321-A20A-DAFEF82486A8}" presName="sibTrans" presStyleLbl="sibTrans2D1" presStyleIdx="2" presStyleCnt="3"/>
      <dgm:spPr/>
    </dgm:pt>
    <dgm:pt modelId="{79212F27-1396-4140-84AC-FA155D073567}" type="pres">
      <dgm:prSet presAssocID="{F37E2340-D702-4321-A20A-DAFEF82486A8}" presName="connectorText" presStyleLbl="sibTrans2D1" presStyleIdx="2" presStyleCnt="3"/>
      <dgm:spPr/>
    </dgm:pt>
    <dgm:pt modelId="{D8CE93DB-3CA6-4C5E-B568-CEB5888B16DC}" type="pres">
      <dgm:prSet presAssocID="{7A12F5AD-1947-4799-A153-6999F61D9596}" presName="node" presStyleLbl="node1" presStyleIdx="3" presStyleCnt="4">
        <dgm:presLayoutVars>
          <dgm:bulletEnabled val="1"/>
        </dgm:presLayoutVars>
      </dgm:prSet>
      <dgm:spPr/>
    </dgm:pt>
  </dgm:ptLst>
  <dgm:cxnLst>
    <dgm:cxn modelId="{A6F6FC14-5D33-4A42-BF11-CCDB1D5BD7E5}" type="presOf" srcId="{53901254-327E-4549-A510-A18D7D39D936}" destId="{AF41E61A-6FDE-47D6-BBC4-35960FAD420C}" srcOrd="0" destOrd="0" presId="urn:microsoft.com/office/officeart/2005/8/layout/process5"/>
    <dgm:cxn modelId="{3D537B2E-6895-425A-994A-2E33308D23B4}" type="presOf" srcId="{F37E2340-D702-4321-A20A-DAFEF82486A8}" destId="{BF568DD3-653D-4621-8C27-9746678749BF}" srcOrd="0" destOrd="0" presId="urn:microsoft.com/office/officeart/2005/8/layout/process5"/>
    <dgm:cxn modelId="{45D9202F-E439-4C49-A1BD-3685FC91EB03}" type="presOf" srcId="{CC95A1B7-508F-4B25-90FF-AA3034F6FE2D}" destId="{DA2DF603-D7A9-47AB-ABED-6E9C447E7390}" srcOrd="0" destOrd="0" presId="urn:microsoft.com/office/officeart/2005/8/layout/process5"/>
    <dgm:cxn modelId="{F9FAA33B-58C0-4EBC-A018-D35FBF388342}" type="presOf" srcId="{2E6C3CC2-63D2-41FF-9BAD-635CB3FB26A2}" destId="{7005E143-9F35-47E4-9F8E-AFEDA51D843D}" srcOrd="1" destOrd="0" presId="urn:microsoft.com/office/officeart/2005/8/layout/process5"/>
    <dgm:cxn modelId="{C6670C41-3974-4053-8D40-645666A917B5}" srcId="{53901254-327E-4549-A510-A18D7D39D936}" destId="{CC95A1B7-508F-4B25-90FF-AA3034F6FE2D}" srcOrd="2" destOrd="0" parTransId="{0FDDDF39-FE39-46FE-9B59-9E20C93DB7C8}" sibTransId="{F37E2340-D702-4321-A20A-DAFEF82486A8}"/>
    <dgm:cxn modelId="{DC90F362-3711-4BF7-BEA6-B35959F7659B}" srcId="{53901254-327E-4549-A510-A18D7D39D936}" destId="{7A12F5AD-1947-4799-A153-6999F61D9596}" srcOrd="3" destOrd="0" parTransId="{6209F651-2003-4211-8A98-A1B538D32311}" sibTransId="{8D81589A-3874-4F92-9A93-5E10B065A955}"/>
    <dgm:cxn modelId="{9AAEA352-2474-435F-9BA9-0ACCF8483AB3}" type="presOf" srcId="{C635A983-E6B5-4007-AAEA-EA9C79E095E0}" destId="{233837A3-3351-43B5-BAE9-DB1FAA67AB97}" srcOrd="1" destOrd="0" presId="urn:microsoft.com/office/officeart/2005/8/layout/process5"/>
    <dgm:cxn modelId="{D72FFF52-2861-476A-B489-1CA152D3DB6E}" type="presOf" srcId="{C635A983-E6B5-4007-AAEA-EA9C79E095E0}" destId="{5EC52313-86E7-4EC6-B065-CEE4253B4348}" srcOrd="0" destOrd="0" presId="urn:microsoft.com/office/officeart/2005/8/layout/process5"/>
    <dgm:cxn modelId="{036CBD77-C546-4D77-A40B-11121C37B526}" type="presOf" srcId="{475B5AED-6047-4094-AF49-2E10858E7C49}" destId="{1D8D85D0-83C4-4857-A4BB-A10EAABDDA1D}" srcOrd="0" destOrd="0" presId="urn:microsoft.com/office/officeart/2005/8/layout/process5"/>
    <dgm:cxn modelId="{4688A0B3-EF25-4221-8616-58B841FCA4D9}" type="presOf" srcId="{2E6C3CC2-63D2-41FF-9BAD-635CB3FB26A2}" destId="{F7E4585E-84A3-4FD9-85BA-E721521E7676}" srcOrd="0" destOrd="0" presId="urn:microsoft.com/office/officeart/2005/8/layout/process5"/>
    <dgm:cxn modelId="{8526D5B8-48FE-4641-9030-CF8D5E2420D6}" srcId="{53901254-327E-4549-A510-A18D7D39D936}" destId="{AF47616F-6C72-443B-932E-7D1DC24B9F94}" srcOrd="1" destOrd="0" parTransId="{B1355D1A-0612-47DB-8B83-63B4B4B4C7AD}" sibTransId="{C635A983-E6B5-4007-AAEA-EA9C79E095E0}"/>
    <dgm:cxn modelId="{1D4E82D6-0AB6-4B60-AF0A-2504F3389BC4}" type="presOf" srcId="{F37E2340-D702-4321-A20A-DAFEF82486A8}" destId="{79212F27-1396-4140-84AC-FA155D073567}" srcOrd="1" destOrd="0" presId="urn:microsoft.com/office/officeart/2005/8/layout/process5"/>
    <dgm:cxn modelId="{E09C55DB-8E78-403F-A33B-F113A8E4AE94}" srcId="{53901254-327E-4549-A510-A18D7D39D936}" destId="{475B5AED-6047-4094-AF49-2E10858E7C49}" srcOrd="0" destOrd="0" parTransId="{07491C65-3E74-4CEF-9577-41D9377F6FEB}" sibTransId="{2E6C3CC2-63D2-41FF-9BAD-635CB3FB26A2}"/>
    <dgm:cxn modelId="{84352CE6-4B59-4FEF-893F-6377F8030FA0}" type="presOf" srcId="{AF47616F-6C72-443B-932E-7D1DC24B9F94}" destId="{1A7B4F6D-EB00-46FA-B003-BBC2B1F0D395}" srcOrd="0" destOrd="0" presId="urn:microsoft.com/office/officeart/2005/8/layout/process5"/>
    <dgm:cxn modelId="{61D6A9EA-A18E-4594-8980-F8D2E1310066}" type="presOf" srcId="{7A12F5AD-1947-4799-A153-6999F61D9596}" destId="{D8CE93DB-3CA6-4C5E-B568-CEB5888B16DC}" srcOrd="0" destOrd="0" presId="urn:microsoft.com/office/officeart/2005/8/layout/process5"/>
    <dgm:cxn modelId="{84C2C546-5914-43DA-8F99-456C8F54D288}" type="presParOf" srcId="{AF41E61A-6FDE-47D6-BBC4-35960FAD420C}" destId="{1D8D85D0-83C4-4857-A4BB-A10EAABDDA1D}" srcOrd="0" destOrd="0" presId="urn:microsoft.com/office/officeart/2005/8/layout/process5"/>
    <dgm:cxn modelId="{F206D064-D23E-4F94-86C9-DB6C461E093E}" type="presParOf" srcId="{AF41E61A-6FDE-47D6-BBC4-35960FAD420C}" destId="{F7E4585E-84A3-4FD9-85BA-E721521E7676}" srcOrd="1" destOrd="0" presId="urn:microsoft.com/office/officeart/2005/8/layout/process5"/>
    <dgm:cxn modelId="{CA9ACE46-186B-482E-8BF7-06EE392C32D3}" type="presParOf" srcId="{F7E4585E-84A3-4FD9-85BA-E721521E7676}" destId="{7005E143-9F35-47E4-9F8E-AFEDA51D843D}" srcOrd="0" destOrd="0" presId="urn:microsoft.com/office/officeart/2005/8/layout/process5"/>
    <dgm:cxn modelId="{DFC3638E-492F-4FE2-94A6-A1671AA96836}" type="presParOf" srcId="{AF41E61A-6FDE-47D6-BBC4-35960FAD420C}" destId="{1A7B4F6D-EB00-46FA-B003-BBC2B1F0D395}" srcOrd="2" destOrd="0" presId="urn:microsoft.com/office/officeart/2005/8/layout/process5"/>
    <dgm:cxn modelId="{1B40B1A6-BF98-46DF-B10B-81C55522AC1A}" type="presParOf" srcId="{AF41E61A-6FDE-47D6-BBC4-35960FAD420C}" destId="{5EC52313-86E7-4EC6-B065-CEE4253B4348}" srcOrd="3" destOrd="0" presId="urn:microsoft.com/office/officeart/2005/8/layout/process5"/>
    <dgm:cxn modelId="{2AB64D56-A1E3-4F29-9F15-4952C85DBB3E}" type="presParOf" srcId="{5EC52313-86E7-4EC6-B065-CEE4253B4348}" destId="{233837A3-3351-43B5-BAE9-DB1FAA67AB97}" srcOrd="0" destOrd="0" presId="urn:microsoft.com/office/officeart/2005/8/layout/process5"/>
    <dgm:cxn modelId="{3C7600DE-2799-4B05-A7DA-448068F6B09A}" type="presParOf" srcId="{AF41E61A-6FDE-47D6-BBC4-35960FAD420C}" destId="{DA2DF603-D7A9-47AB-ABED-6E9C447E7390}" srcOrd="4" destOrd="0" presId="urn:microsoft.com/office/officeart/2005/8/layout/process5"/>
    <dgm:cxn modelId="{63C1EEAD-41F9-4E5A-84D8-551C0F608A0D}" type="presParOf" srcId="{AF41E61A-6FDE-47D6-BBC4-35960FAD420C}" destId="{BF568DD3-653D-4621-8C27-9746678749BF}" srcOrd="5" destOrd="0" presId="urn:microsoft.com/office/officeart/2005/8/layout/process5"/>
    <dgm:cxn modelId="{2B748849-5932-4835-AFB0-261416E274DA}" type="presParOf" srcId="{BF568DD3-653D-4621-8C27-9746678749BF}" destId="{79212F27-1396-4140-84AC-FA155D073567}" srcOrd="0" destOrd="0" presId="urn:microsoft.com/office/officeart/2005/8/layout/process5"/>
    <dgm:cxn modelId="{D609C753-A727-462E-BA37-18E67A81A73B}" type="presParOf" srcId="{AF41E61A-6FDE-47D6-BBC4-35960FAD420C}" destId="{D8CE93DB-3CA6-4C5E-B568-CEB5888B16DC}"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37555-AAE9-429E-A858-62F8972D1290}">
      <dsp:nvSpPr>
        <dsp:cNvPr id="0" name=""/>
        <dsp:cNvSpPr/>
      </dsp:nvSpPr>
      <dsp:spPr>
        <a:xfrm>
          <a:off x="3318254" y="788063"/>
          <a:ext cx="4122161" cy="4076828"/>
        </a:xfrm>
        <a:prstGeom prst="ellips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40030" tIns="240030" rIns="240030" bIns="240030" numCol="1" spcCol="1270" anchor="ctr" anchorCtr="0">
          <a:noAutofit/>
        </a:bodyPr>
        <a:lstStyle/>
        <a:p>
          <a:pPr marL="0" lvl="0" indent="0" algn="ctr" defTabSz="2800350">
            <a:lnSpc>
              <a:spcPct val="90000"/>
            </a:lnSpc>
            <a:spcBef>
              <a:spcPct val="0"/>
            </a:spcBef>
            <a:spcAft>
              <a:spcPct val="35000"/>
            </a:spcAft>
            <a:buNone/>
          </a:pPr>
          <a:r>
            <a:rPr lang="en-US" sz="6300" kern="1200" dirty="0">
              <a:latin typeface="Tahoma" panose="020B0604030504040204" pitchFamily="34" charset="0"/>
              <a:ea typeface="Tahoma" panose="020B0604030504040204" pitchFamily="34" charset="0"/>
              <a:cs typeface="Tahoma" panose="020B0604030504040204" pitchFamily="34" charset="0"/>
            </a:rPr>
            <a:t>Python</a:t>
          </a:r>
        </a:p>
      </dsp:txBody>
      <dsp:txXfrm>
        <a:off x="3921931" y="1385101"/>
        <a:ext cx="2914807" cy="2882752"/>
      </dsp:txXfrm>
    </dsp:sp>
    <dsp:sp modelId="{92969A00-CA46-42D7-B996-1B62360F85E6}">
      <dsp:nvSpPr>
        <dsp:cNvPr id="0" name=""/>
        <dsp:cNvSpPr/>
      </dsp:nvSpPr>
      <dsp:spPr>
        <a:xfrm>
          <a:off x="4641530" y="0"/>
          <a:ext cx="2184369" cy="2180597"/>
        </a:xfrm>
        <a:prstGeom prst="ellips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97B1611-E61F-43D2-985B-C0F1225469B8}">
      <dsp:nvSpPr>
        <dsp:cNvPr id="0" name=""/>
        <dsp:cNvSpPr/>
      </dsp:nvSpPr>
      <dsp:spPr>
        <a:xfrm>
          <a:off x="4759743" y="3787327"/>
          <a:ext cx="508416" cy="484426"/>
        </a:xfrm>
        <a:prstGeom prst="ellipse">
          <a:avLst/>
        </a:prstGeom>
        <a:gradFill rotWithShape="0">
          <a:gsLst>
            <a:gs pos="0">
              <a:schemeClr val="accent4">
                <a:hueOff val="1728570"/>
                <a:satOff val="493"/>
                <a:lumOff val="1421"/>
                <a:alphaOff val="0"/>
                <a:tint val="98000"/>
                <a:lumMod val="114000"/>
              </a:schemeClr>
            </a:gs>
            <a:gs pos="100000">
              <a:schemeClr val="accent4">
                <a:hueOff val="1728570"/>
                <a:satOff val="493"/>
                <a:lumOff val="1421"/>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409442F-07A7-47BD-A9E2-E7E212367945}">
      <dsp:nvSpPr>
        <dsp:cNvPr id="0" name=""/>
        <dsp:cNvSpPr/>
      </dsp:nvSpPr>
      <dsp:spPr>
        <a:xfrm>
          <a:off x="7763993" y="3775285"/>
          <a:ext cx="287348" cy="287169"/>
        </a:xfrm>
        <a:prstGeom prst="ellipse">
          <a:avLst/>
        </a:prstGeom>
        <a:gradFill rotWithShape="0">
          <a:gsLst>
            <a:gs pos="0">
              <a:schemeClr val="accent4">
                <a:hueOff val="3457139"/>
                <a:satOff val="985"/>
                <a:lumOff val="2843"/>
                <a:alphaOff val="0"/>
                <a:tint val="98000"/>
                <a:lumMod val="114000"/>
              </a:schemeClr>
            </a:gs>
            <a:gs pos="100000">
              <a:schemeClr val="accent4">
                <a:hueOff val="3457139"/>
                <a:satOff val="985"/>
                <a:lumOff val="2843"/>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D16FAB5-351F-46B7-99E9-F75ABB3ED26C}">
      <dsp:nvSpPr>
        <dsp:cNvPr id="0" name=""/>
        <dsp:cNvSpPr/>
      </dsp:nvSpPr>
      <dsp:spPr>
        <a:xfrm>
          <a:off x="6056314" y="4097306"/>
          <a:ext cx="955792" cy="873671"/>
        </a:xfrm>
        <a:prstGeom prst="ellipse">
          <a:avLst/>
        </a:prstGeom>
        <a:gradFill rotWithShape="0">
          <a:gsLst>
            <a:gs pos="0">
              <a:schemeClr val="accent4">
                <a:hueOff val="5185709"/>
                <a:satOff val="1478"/>
                <a:lumOff val="4264"/>
                <a:alphaOff val="0"/>
                <a:tint val="98000"/>
                <a:lumMod val="114000"/>
              </a:schemeClr>
            </a:gs>
            <a:gs pos="100000">
              <a:schemeClr val="accent4">
                <a:hueOff val="5185709"/>
                <a:satOff val="1478"/>
                <a:lumOff val="4264"/>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E4A63BC3-AFE7-45EB-8E0C-ADAFCFF879D6}">
      <dsp:nvSpPr>
        <dsp:cNvPr id="0" name=""/>
        <dsp:cNvSpPr/>
      </dsp:nvSpPr>
      <dsp:spPr>
        <a:xfrm>
          <a:off x="4401275" y="1260051"/>
          <a:ext cx="287348" cy="287169"/>
        </a:xfrm>
        <a:prstGeom prst="ellipse">
          <a:avLst/>
        </a:prstGeom>
        <a:gradFill rotWithShape="0">
          <a:gsLst>
            <a:gs pos="0">
              <a:schemeClr val="accent4">
                <a:hueOff val="6914279"/>
                <a:satOff val="1970"/>
                <a:lumOff val="5686"/>
                <a:alphaOff val="0"/>
                <a:tint val="98000"/>
                <a:lumMod val="114000"/>
              </a:schemeClr>
            </a:gs>
            <a:gs pos="100000">
              <a:schemeClr val="accent4">
                <a:hueOff val="6914279"/>
                <a:satOff val="1970"/>
                <a:lumOff val="5686"/>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DFB02F0-AC60-49B9-B8ED-7E104C16EC82}">
      <dsp:nvSpPr>
        <dsp:cNvPr id="0" name=""/>
        <dsp:cNvSpPr/>
      </dsp:nvSpPr>
      <dsp:spPr>
        <a:xfrm>
          <a:off x="2167887" y="2702574"/>
          <a:ext cx="1714983" cy="1558547"/>
        </a:xfrm>
        <a:prstGeom prst="ellipse">
          <a:avLst/>
        </a:prstGeom>
        <a:gradFill rotWithShape="0">
          <a:gsLst>
            <a:gs pos="0">
              <a:schemeClr val="accent4">
                <a:hueOff val="8642848"/>
                <a:satOff val="2463"/>
                <a:lumOff val="7107"/>
                <a:alphaOff val="0"/>
                <a:tint val="98000"/>
                <a:lumMod val="114000"/>
              </a:schemeClr>
            </a:gs>
            <a:gs pos="100000">
              <a:schemeClr val="accent4">
                <a:hueOff val="8642848"/>
                <a:satOff val="2463"/>
                <a:lumOff val="7107"/>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60DA3F9-AA74-46F6-B9C9-FC84CB175ECE}">
      <dsp:nvSpPr>
        <dsp:cNvPr id="0" name=""/>
        <dsp:cNvSpPr/>
      </dsp:nvSpPr>
      <dsp:spPr>
        <a:xfrm>
          <a:off x="2035773" y="1157851"/>
          <a:ext cx="1959786" cy="1872293"/>
        </a:xfrm>
        <a:prstGeom prst="ellipse">
          <a:avLst/>
        </a:prstGeom>
        <a:gradFill rotWithShape="0">
          <a:gsLst>
            <a:gs pos="0">
              <a:schemeClr val="accent4">
                <a:hueOff val="10371418"/>
                <a:satOff val="2956"/>
                <a:lumOff val="8529"/>
                <a:alphaOff val="0"/>
                <a:tint val="98000"/>
                <a:lumMod val="114000"/>
              </a:schemeClr>
            </a:gs>
            <a:gs pos="100000">
              <a:schemeClr val="accent4">
                <a:hueOff val="10371418"/>
                <a:satOff val="2956"/>
                <a:lumOff val="8529"/>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322777" y="1432042"/>
        <a:ext cx="1385778" cy="1323911"/>
      </dsp:txXfrm>
    </dsp:sp>
    <dsp:sp modelId="{235C9794-CB5B-4C94-BEA3-AB907C1B7350}">
      <dsp:nvSpPr>
        <dsp:cNvPr id="0" name=""/>
        <dsp:cNvSpPr/>
      </dsp:nvSpPr>
      <dsp:spPr>
        <a:xfrm>
          <a:off x="6282234" y="1049070"/>
          <a:ext cx="1871576" cy="1811648"/>
        </a:xfrm>
        <a:prstGeom prst="ellipse">
          <a:avLst/>
        </a:prstGeom>
        <a:gradFill rotWithShape="0">
          <a:gsLst>
            <a:gs pos="0">
              <a:schemeClr val="accent4">
                <a:hueOff val="12099987"/>
                <a:satOff val="3448"/>
                <a:lumOff val="9950"/>
                <a:alphaOff val="0"/>
                <a:tint val="98000"/>
                <a:lumMod val="114000"/>
              </a:schemeClr>
            </a:gs>
            <a:gs pos="100000">
              <a:schemeClr val="accent4">
                <a:hueOff val="12099987"/>
                <a:satOff val="3448"/>
                <a:lumOff val="995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8548A00-27A7-4B3A-841D-ECD76A215EE5}">
      <dsp:nvSpPr>
        <dsp:cNvPr id="0" name=""/>
        <dsp:cNvSpPr/>
      </dsp:nvSpPr>
      <dsp:spPr>
        <a:xfrm>
          <a:off x="3078408" y="4601097"/>
          <a:ext cx="716542" cy="716860"/>
        </a:xfrm>
        <a:prstGeom prst="ellipse">
          <a:avLst/>
        </a:prstGeom>
        <a:gradFill rotWithShape="0">
          <a:gsLst>
            <a:gs pos="0">
              <a:schemeClr val="accent4">
                <a:hueOff val="13828557"/>
                <a:satOff val="3941"/>
                <a:lumOff val="11372"/>
                <a:alphaOff val="0"/>
                <a:tint val="98000"/>
                <a:lumMod val="114000"/>
              </a:schemeClr>
            </a:gs>
            <a:gs pos="100000">
              <a:schemeClr val="accent4">
                <a:hueOff val="13828557"/>
                <a:satOff val="3941"/>
                <a:lumOff val="11372"/>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8D85D0-83C4-4857-A4BB-A10EAABDDA1D}">
      <dsp:nvSpPr>
        <dsp:cNvPr id="0" name=""/>
        <dsp:cNvSpPr/>
      </dsp:nvSpPr>
      <dsp:spPr>
        <a:xfrm>
          <a:off x="1685180" y="115"/>
          <a:ext cx="2723182" cy="1633909"/>
        </a:xfrm>
        <a:prstGeom prst="roundRect">
          <a:avLst>
            <a:gd name="adj" fmla="val 10000"/>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Data collection &amp; understanding</a:t>
          </a:r>
        </a:p>
      </dsp:txBody>
      <dsp:txXfrm>
        <a:off x="1733036" y="47971"/>
        <a:ext cx="2627470" cy="1538197"/>
      </dsp:txXfrm>
    </dsp:sp>
    <dsp:sp modelId="{F7E4585E-84A3-4FD9-85BA-E721521E7676}">
      <dsp:nvSpPr>
        <dsp:cNvPr id="0" name=""/>
        <dsp:cNvSpPr/>
      </dsp:nvSpPr>
      <dsp:spPr>
        <a:xfrm>
          <a:off x="4648003" y="479396"/>
          <a:ext cx="577314" cy="675349"/>
        </a:xfrm>
        <a:prstGeom prst="rightArrow">
          <a:avLst>
            <a:gd name="adj1" fmla="val 60000"/>
            <a:gd name="adj2" fmla="val 50000"/>
          </a:avLst>
        </a:prstGeom>
        <a:gradFill rotWithShape="0">
          <a:gsLst>
            <a:gs pos="0">
              <a:schemeClr val="bg2">
                <a:lumMod val="60000"/>
                <a:lumOff val="40000"/>
              </a:schemeClr>
            </a:gs>
            <a:gs pos="100000">
              <a:schemeClr val="accent2">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4648003" y="614466"/>
        <a:ext cx="404120" cy="405209"/>
      </dsp:txXfrm>
    </dsp:sp>
    <dsp:sp modelId="{1A7B4F6D-EB00-46FA-B003-BBC2B1F0D395}">
      <dsp:nvSpPr>
        <dsp:cNvPr id="0" name=""/>
        <dsp:cNvSpPr/>
      </dsp:nvSpPr>
      <dsp:spPr>
        <a:xfrm>
          <a:off x="5497636" y="115"/>
          <a:ext cx="2723182" cy="1633909"/>
        </a:xfrm>
        <a:prstGeom prst="roundRect">
          <a:avLst>
            <a:gd name="adj" fmla="val 10000"/>
          </a:avLst>
        </a:prstGeom>
        <a:gradFill rotWithShape="0">
          <a:gsLst>
            <a:gs pos="0">
              <a:schemeClr val="accent2">
                <a:hueOff val="-6588574"/>
                <a:satOff val="300"/>
                <a:lumOff val="0"/>
                <a:alphaOff val="0"/>
                <a:tint val="98000"/>
                <a:lumMod val="114000"/>
              </a:schemeClr>
            </a:gs>
            <a:gs pos="100000">
              <a:schemeClr val="accent2">
                <a:hueOff val="-6588574"/>
                <a:satOff val="30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Data Wrangling</a:t>
          </a:r>
        </a:p>
      </dsp:txBody>
      <dsp:txXfrm>
        <a:off x="5545492" y="47971"/>
        <a:ext cx="2627470" cy="1538197"/>
      </dsp:txXfrm>
    </dsp:sp>
    <dsp:sp modelId="{5EC52313-86E7-4EC6-B065-CEE4253B4348}">
      <dsp:nvSpPr>
        <dsp:cNvPr id="0" name=""/>
        <dsp:cNvSpPr/>
      </dsp:nvSpPr>
      <dsp:spPr>
        <a:xfrm rot="5400000">
          <a:off x="6570570" y="1824648"/>
          <a:ext cx="577314" cy="675349"/>
        </a:xfrm>
        <a:prstGeom prst="rightArrow">
          <a:avLst>
            <a:gd name="adj1" fmla="val 60000"/>
            <a:gd name="adj2" fmla="val 50000"/>
          </a:avLst>
        </a:prstGeom>
        <a:gradFill rotWithShape="0">
          <a:gsLst>
            <a:gs pos="0">
              <a:srgbClr val="92D050"/>
            </a:gs>
            <a:gs pos="100000">
              <a:schemeClr val="accent2">
                <a:hueOff val="-9882860"/>
                <a:satOff val="451"/>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5400000">
        <a:off x="6656623" y="1873665"/>
        <a:ext cx="405209" cy="404120"/>
      </dsp:txXfrm>
    </dsp:sp>
    <dsp:sp modelId="{DA2DF603-D7A9-47AB-ABED-6E9C447E7390}">
      <dsp:nvSpPr>
        <dsp:cNvPr id="0" name=""/>
        <dsp:cNvSpPr/>
      </dsp:nvSpPr>
      <dsp:spPr>
        <a:xfrm>
          <a:off x="5497636" y="2723298"/>
          <a:ext cx="2723182" cy="1633909"/>
        </a:xfrm>
        <a:prstGeom prst="roundRect">
          <a:avLst>
            <a:gd name="adj" fmla="val 10000"/>
          </a:avLst>
        </a:prstGeom>
        <a:gradFill rotWithShape="0">
          <a:gsLst>
            <a:gs pos="0">
              <a:schemeClr val="accent2">
                <a:hueOff val="-13177148"/>
                <a:satOff val="601"/>
                <a:lumOff val="0"/>
                <a:alphaOff val="0"/>
                <a:tint val="98000"/>
                <a:lumMod val="114000"/>
              </a:schemeClr>
            </a:gs>
            <a:gs pos="100000">
              <a:schemeClr val="accent2">
                <a:hueOff val="-13177148"/>
                <a:satOff val="601"/>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Visualisation &amp; Analysis of Data </a:t>
          </a:r>
        </a:p>
      </dsp:txBody>
      <dsp:txXfrm>
        <a:off x="5545492" y="2771154"/>
        <a:ext cx="2627470" cy="1538197"/>
      </dsp:txXfrm>
    </dsp:sp>
    <dsp:sp modelId="{BF568DD3-653D-4621-8C27-9746678749BF}">
      <dsp:nvSpPr>
        <dsp:cNvPr id="0" name=""/>
        <dsp:cNvSpPr/>
      </dsp:nvSpPr>
      <dsp:spPr>
        <a:xfrm rot="10800000">
          <a:off x="4680681" y="3202578"/>
          <a:ext cx="577314" cy="675349"/>
        </a:xfrm>
        <a:prstGeom prst="rightArrow">
          <a:avLst>
            <a:gd name="adj1" fmla="val 60000"/>
            <a:gd name="adj2" fmla="val 50000"/>
          </a:avLst>
        </a:prstGeom>
        <a:gradFill rotWithShape="0">
          <a:gsLst>
            <a:gs pos="0">
              <a:srgbClr val="92D050"/>
            </a:gs>
            <a:gs pos="100000">
              <a:schemeClr val="accent2">
                <a:hueOff val="-19765721"/>
                <a:satOff val="901"/>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rot="10800000">
        <a:off x="4853875" y="3337648"/>
        <a:ext cx="404120" cy="405209"/>
      </dsp:txXfrm>
    </dsp:sp>
    <dsp:sp modelId="{D8CE93DB-3CA6-4C5E-B568-CEB5888B16DC}">
      <dsp:nvSpPr>
        <dsp:cNvPr id="0" name=""/>
        <dsp:cNvSpPr/>
      </dsp:nvSpPr>
      <dsp:spPr>
        <a:xfrm>
          <a:off x="1685180" y="2723298"/>
          <a:ext cx="2723182" cy="1633909"/>
        </a:xfrm>
        <a:prstGeom prst="roundRect">
          <a:avLst>
            <a:gd name="adj" fmla="val 10000"/>
          </a:avLst>
        </a:prstGeom>
        <a:gradFill rotWithShape="0">
          <a:gsLst>
            <a:gs pos="0">
              <a:schemeClr val="accent2">
                <a:hueOff val="-19765721"/>
                <a:satOff val="901"/>
                <a:lumOff val="0"/>
                <a:alphaOff val="0"/>
                <a:tint val="98000"/>
                <a:lumMod val="114000"/>
              </a:schemeClr>
            </a:gs>
            <a:gs pos="100000">
              <a:schemeClr val="accent2">
                <a:hueOff val="-19765721"/>
                <a:satOff val="901"/>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IN" sz="2700" kern="1200" dirty="0"/>
            <a:t>Conclusion</a:t>
          </a:r>
        </a:p>
      </dsp:txBody>
      <dsp:txXfrm>
        <a:off x="1733036" y="2771154"/>
        <a:ext cx="2627470" cy="1538197"/>
      </dsp:txXfrm>
    </dsp:sp>
  </dsp:spTree>
</dsp:drawing>
</file>

<file path=ppt/diagrams/layout1.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9B3372-74CF-4E21-A4D4-286B22AA5A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3762BE-D43C-49F5-99A5-BF49C69592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85766F-5EC0-4797-B4D1-777FCB005B11}" type="datetimeFigureOut">
              <a:rPr lang="en-US" smtClean="0"/>
              <a:t>11/17/2022</a:t>
            </a:fld>
            <a:endParaRPr lang="en-US" dirty="0"/>
          </a:p>
        </p:txBody>
      </p:sp>
      <p:sp>
        <p:nvSpPr>
          <p:cNvPr id="4" name="Footer Placeholder 3">
            <a:extLst>
              <a:ext uri="{FF2B5EF4-FFF2-40B4-BE49-F238E27FC236}">
                <a16:creationId xmlns:a16="http://schemas.microsoft.com/office/drawing/2014/main" id="{1989E452-9BCA-4AF5-9A9C-233BF410EAA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6BF9F63-CE4F-44E2-A07D-7E654DE9F57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0AC76B-F5B1-4D6E-BACD-2A80744AC929}" type="slidenum">
              <a:rPr lang="en-US" smtClean="0"/>
              <a:t>‹#›</a:t>
            </a:fld>
            <a:endParaRPr lang="en-US" dirty="0"/>
          </a:p>
        </p:txBody>
      </p:sp>
    </p:spTree>
    <p:extLst>
      <p:ext uri="{BB962C8B-B14F-4D97-AF65-F5344CB8AC3E}">
        <p14:creationId xmlns:p14="http://schemas.microsoft.com/office/powerpoint/2010/main" val="32051452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4B5EC-152C-4627-80C0-63B10D5574EF}" type="datetimeFigureOut">
              <a:rPr lang="en-US" smtClean="0"/>
              <a:t>11/17/2022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EEE60E-651F-40CC-AD73-C00F10CE42B6}" type="slidenum">
              <a:rPr lang="en-US" smtClean="0"/>
              <a:t>‹#›</a:t>
            </a:fld>
            <a:endParaRPr lang="en-US" dirty="0"/>
          </a:p>
        </p:txBody>
      </p:sp>
    </p:spTree>
    <p:extLst>
      <p:ext uri="{BB962C8B-B14F-4D97-AF65-F5344CB8AC3E}">
        <p14:creationId xmlns:p14="http://schemas.microsoft.com/office/powerpoint/2010/main" val="2025417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1EEE60E-651F-40CC-AD73-C00F10CE42B6}" type="slidenum">
              <a:rPr lang="en-US" smtClean="0"/>
              <a:t>1</a:t>
            </a:fld>
            <a:endParaRPr lang="en-US" dirty="0"/>
          </a:p>
        </p:txBody>
      </p:sp>
    </p:spTree>
    <p:extLst>
      <p:ext uri="{BB962C8B-B14F-4D97-AF65-F5344CB8AC3E}">
        <p14:creationId xmlns:p14="http://schemas.microsoft.com/office/powerpoint/2010/main" val="2036373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8797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21744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78307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932457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5733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11/17/2022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50639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11/17/2022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69142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3416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3514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16084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2613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129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7017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286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4826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81754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95090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11/17/2022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74638087"/>
      </p:ext>
    </p:extLst>
  </p:cSld>
  <p:clrMap bg1="dk1" tx1="lt1" bg2="dk2" tx2="lt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4" r:id="rId12"/>
    <p:sldLayoutId id="2147484395" r:id="rId13"/>
    <p:sldLayoutId id="2147484396" r:id="rId14"/>
    <p:sldLayoutId id="2147484397" r:id="rId15"/>
    <p:sldLayoutId id="2147484398" r:id="rId16"/>
    <p:sldLayoutId id="214748439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2.xml"/><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jpg"/><Relationship Id="rId1" Type="http://schemas.openxmlformats.org/officeDocument/2006/relationships/slideLayout" Target="../slideLayouts/slideLayout2.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jpg"/><Relationship Id="rId1" Type="http://schemas.openxmlformats.org/officeDocument/2006/relationships/slideLayout" Target="../slideLayouts/slideLayout2.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7.jpg"/><Relationship Id="rId1" Type="http://schemas.openxmlformats.org/officeDocument/2006/relationships/slideLayout" Target="../slideLayouts/slideLayout2.xml"/><Relationship Id="rId4" Type="http://schemas.microsoft.com/office/2007/relationships/hdphoto" Target="../media/hdphoto7.wdp"/></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1.png"/><Relationship Id="rId5" Type="http://schemas.openxmlformats.org/officeDocument/2006/relationships/diagramQuickStyle" Target="../diagrams/quickStyle1.xml"/><Relationship Id="rId10" Type="http://schemas.openxmlformats.org/officeDocument/2006/relationships/image" Target="../media/image10.png"/><Relationship Id="rId4" Type="http://schemas.openxmlformats.org/officeDocument/2006/relationships/diagramLayout" Target="../diagrams/layout1.xml"/><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Layout" Target="../slideLayouts/slideLayout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Layout" Target="../slideLayouts/slideLayout4.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D3E5-C7A3-47DF-A374-46BF83A69904}"/>
              </a:ext>
            </a:extLst>
          </p:cNvPr>
          <p:cNvSpPr>
            <a:spLocks noGrp="1"/>
          </p:cNvSpPr>
          <p:nvPr>
            <p:ph type="ctrTitle"/>
          </p:nvPr>
        </p:nvSpPr>
        <p:spPr>
          <a:xfrm>
            <a:off x="1876424" y="1122363"/>
            <a:ext cx="8791575" cy="1746097"/>
          </a:xfrm>
        </p:spPr>
        <p:txBody>
          <a:bodyPr>
            <a:normAutofit fontScale="90000"/>
          </a:bodyPr>
          <a:lstStyle/>
          <a:p>
            <a:pPr algn="ctr"/>
            <a:r>
              <a:rPr lang="en-US" sz="5400" dirty="0">
                <a:solidFill>
                  <a:srgbClr val="FF0000"/>
                </a:solidFill>
                <a:latin typeface="Forte" panose="03060902040502070203" pitchFamily="66" charset="0"/>
              </a:rPr>
              <a:t>Capstone project</a:t>
            </a:r>
            <a:br>
              <a:rPr lang="en-US" sz="5400" dirty="0">
                <a:solidFill>
                  <a:srgbClr val="FF0000"/>
                </a:solidFill>
                <a:latin typeface="Forte" panose="03060902040502070203" pitchFamily="66" charset="0"/>
              </a:rPr>
            </a:br>
            <a:br>
              <a:rPr lang="en-US" sz="5400" dirty="0">
                <a:solidFill>
                  <a:srgbClr val="FF0000"/>
                </a:solidFill>
                <a:latin typeface="Forte" panose="03060902040502070203" pitchFamily="66" charset="0"/>
              </a:rPr>
            </a:br>
            <a:endParaRPr lang="en-US" sz="5400" dirty="0">
              <a:solidFill>
                <a:srgbClr val="FF0000"/>
              </a:solidFill>
              <a:latin typeface="Forte" panose="03060902040502070203" pitchFamily="66" charset="0"/>
            </a:endParaRPr>
          </a:p>
        </p:txBody>
      </p:sp>
      <p:sp>
        <p:nvSpPr>
          <p:cNvPr id="4" name="Rectangle 3">
            <a:extLst>
              <a:ext uri="{FF2B5EF4-FFF2-40B4-BE49-F238E27FC236}">
                <a16:creationId xmlns:a16="http://schemas.microsoft.com/office/drawing/2014/main" id="{A412C32E-6CE2-478D-9FAA-B0AAA2B48D51}"/>
              </a:ext>
            </a:extLst>
          </p:cNvPr>
          <p:cNvSpPr/>
          <p:nvPr/>
        </p:nvSpPr>
        <p:spPr>
          <a:xfrm>
            <a:off x="937632" y="1947687"/>
            <a:ext cx="10316735" cy="2862322"/>
          </a:xfrm>
          <a:prstGeom prst="rect">
            <a:avLst/>
          </a:prstGeom>
          <a:noFill/>
        </p:spPr>
        <p:txBody>
          <a:bodyPr wrap="none" lIns="91440" tIns="45720" rIns="91440" bIns="45720">
            <a:spAutoFit/>
          </a:bodyPr>
          <a:lstStyle/>
          <a:p>
            <a:pPr algn="ctr"/>
            <a:r>
              <a:rPr lang="en-US" sz="6000" dirty="0">
                <a:ln w="0"/>
                <a:effectLst>
                  <a:outerShdw blurRad="38100" dist="19050" dir="2700000" algn="tl" rotWithShape="0">
                    <a:schemeClr val="dk1">
                      <a:alpha val="40000"/>
                    </a:schemeClr>
                  </a:outerShdw>
                </a:effectLst>
                <a:latin typeface="Colonna MT" panose="04020805060202030203" pitchFamily="82" charset="0"/>
              </a:rPr>
              <a:t>Exploratory Data Analysis(EDA)</a:t>
            </a:r>
          </a:p>
          <a:p>
            <a:pPr algn="ctr"/>
            <a:r>
              <a:rPr lang="en-US" sz="6000" dirty="0">
                <a:ln w="0"/>
                <a:effectLst>
                  <a:outerShdw blurRad="38100" dist="19050" dir="2700000" algn="tl" rotWithShape="0">
                    <a:schemeClr val="dk1">
                      <a:alpha val="40000"/>
                    </a:schemeClr>
                  </a:outerShdw>
                </a:effectLst>
                <a:latin typeface="Colonna MT" panose="04020805060202030203" pitchFamily="82" charset="0"/>
              </a:rPr>
              <a:t>on</a:t>
            </a:r>
          </a:p>
          <a:p>
            <a:pPr algn="ctr"/>
            <a:r>
              <a:rPr lang="en-US" sz="6000" dirty="0">
                <a:ln w="0"/>
                <a:effectLst>
                  <a:outerShdw blurRad="38100" dist="19050" dir="2700000" algn="tl" rotWithShape="0">
                    <a:schemeClr val="dk1">
                      <a:alpha val="40000"/>
                    </a:schemeClr>
                  </a:outerShdw>
                </a:effectLst>
                <a:latin typeface="Colonna MT" panose="04020805060202030203" pitchFamily="82" charset="0"/>
              </a:rPr>
              <a:t>Hotel Booking</a:t>
            </a:r>
          </a:p>
        </p:txBody>
      </p:sp>
      <p:sp>
        <p:nvSpPr>
          <p:cNvPr id="5" name="TextBox 4">
            <a:extLst>
              <a:ext uri="{FF2B5EF4-FFF2-40B4-BE49-F238E27FC236}">
                <a16:creationId xmlns:a16="http://schemas.microsoft.com/office/drawing/2014/main" id="{1DAF3080-F864-41CB-8A8C-A518ED9FC130}"/>
              </a:ext>
            </a:extLst>
          </p:cNvPr>
          <p:cNvSpPr txBox="1"/>
          <p:nvPr/>
        </p:nvSpPr>
        <p:spPr>
          <a:xfrm>
            <a:off x="5849425" y="4766958"/>
            <a:ext cx="493148" cy="461665"/>
          </a:xfrm>
          <a:prstGeom prst="rect">
            <a:avLst/>
          </a:prstGeom>
          <a:noFill/>
        </p:spPr>
        <p:txBody>
          <a:bodyPr wrap="none" rtlCol="0">
            <a:spAutoFit/>
          </a:bodyPr>
          <a:lstStyle/>
          <a:p>
            <a:r>
              <a:rPr lang="en-IN" sz="2400" dirty="0"/>
              <a:t>by</a:t>
            </a:r>
          </a:p>
        </p:txBody>
      </p:sp>
      <p:sp>
        <p:nvSpPr>
          <p:cNvPr id="8" name="Rectangle 7">
            <a:extLst>
              <a:ext uri="{FF2B5EF4-FFF2-40B4-BE49-F238E27FC236}">
                <a16:creationId xmlns:a16="http://schemas.microsoft.com/office/drawing/2014/main" id="{1016B339-FF34-4621-B5D5-C68BBA16B4BE}"/>
              </a:ext>
            </a:extLst>
          </p:cNvPr>
          <p:cNvSpPr/>
          <p:nvPr/>
        </p:nvSpPr>
        <p:spPr>
          <a:xfrm>
            <a:off x="1609738" y="5353696"/>
            <a:ext cx="8972521" cy="1107996"/>
          </a:xfrm>
          <a:prstGeom prst="rect">
            <a:avLst/>
          </a:prstGeom>
          <a:noFill/>
        </p:spPr>
        <p:txBody>
          <a:bodyPr wrap="none" lIns="91440" tIns="45720" rIns="91440" bIns="45720">
            <a:spAutoFit/>
          </a:bodyPr>
          <a:lstStyle/>
          <a:p>
            <a:pPr algn="ctr"/>
            <a:r>
              <a:rPr lang="en-US" sz="6600" b="1" cap="none" spc="0" dirty="0">
                <a:ln w="13462">
                  <a:solidFill>
                    <a:schemeClr val="accent1">
                      <a:lumMod val="60000"/>
                      <a:lumOff val="40000"/>
                    </a:schemeClr>
                  </a:solidFill>
                  <a:prstDash val="solid"/>
                </a:ln>
                <a:solidFill>
                  <a:schemeClr val="tx1">
                    <a:lumMod val="85000"/>
                    <a:lumOff val="15000"/>
                  </a:schemeClr>
                </a:solidFill>
                <a:effectLst>
                  <a:outerShdw dist="38100" dir="2700000" algn="bl" rotWithShape="0">
                    <a:schemeClr val="accent5"/>
                  </a:outerShdw>
                </a:effectLst>
                <a:latin typeface="Script MT Bold" panose="03040602040607080904" pitchFamily="66" charset="0"/>
              </a:rPr>
              <a:t>Debiprasad Samal (Self)</a:t>
            </a:r>
            <a:endParaRPr lang="en-IN" sz="6600" b="1" cap="none" spc="0" dirty="0">
              <a:ln w="13462">
                <a:solidFill>
                  <a:schemeClr val="accent1">
                    <a:lumMod val="60000"/>
                    <a:lumOff val="40000"/>
                  </a:schemeClr>
                </a:solidFill>
                <a:prstDash val="solid"/>
              </a:ln>
              <a:solidFill>
                <a:schemeClr val="tx1">
                  <a:lumMod val="85000"/>
                  <a:lumOff val="15000"/>
                </a:schemeClr>
              </a:solidFill>
              <a:effectLst>
                <a:outerShdw dist="38100" dir="2700000" algn="bl" rotWithShape="0">
                  <a:schemeClr val="accent5"/>
                </a:outerShdw>
              </a:effectLst>
              <a:latin typeface="Script MT Bold" panose="03040602040607080904" pitchFamily="66" charset="0"/>
            </a:endParaRP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19BCE2-4EB6-4F38-9E79-9E979ED1807E}"/>
              </a:ext>
            </a:extLst>
          </p:cNvPr>
          <p:cNvSpPr>
            <a:spLocks noGrp="1"/>
          </p:cNvSpPr>
          <p:nvPr>
            <p:ph idx="1"/>
          </p:nvPr>
        </p:nvSpPr>
        <p:spPr>
          <a:xfrm>
            <a:off x="1141412" y="462709"/>
            <a:ext cx="9905999" cy="6395292"/>
          </a:xfrm>
        </p:spPr>
        <p:txBody>
          <a:bodyPr>
            <a:normAutofit fontScale="77500" lnSpcReduction="20000"/>
          </a:bodyPr>
          <a:lstStyle/>
          <a:p>
            <a:r>
              <a:rPr lang="en-US" sz="2400" b="1" dirty="0"/>
              <a:t>agent</a:t>
            </a:r>
            <a:r>
              <a:rPr lang="en-US" sz="2400" dirty="0"/>
              <a:t> : </a:t>
            </a:r>
            <a:r>
              <a:rPr lang="en-US" sz="2400" i="1" dirty="0"/>
              <a:t>ID of the travel agency that made the booking</a:t>
            </a:r>
            <a:endParaRPr lang="en-US" i="1" dirty="0"/>
          </a:p>
          <a:p>
            <a:r>
              <a:rPr lang="en-US" sz="2400" b="1" dirty="0"/>
              <a:t>company</a:t>
            </a:r>
            <a:r>
              <a:rPr lang="en-US" sz="2400" dirty="0"/>
              <a:t> : </a:t>
            </a:r>
            <a:r>
              <a:rPr lang="en-US" sz="2400" i="1" dirty="0"/>
              <a:t>ID of the company/entity that made the booking or responsible for paying</a:t>
            </a:r>
            <a:br>
              <a:rPr lang="en-US" sz="2400" i="1" dirty="0"/>
            </a:br>
            <a:r>
              <a:rPr lang="en-US" sz="2400" i="1" dirty="0"/>
              <a:t>the booking.</a:t>
            </a:r>
            <a:endParaRPr lang="en-US" i="1" dirty="0"/>
          </a:p>
          <a:p>
            <a:r>
              <a:rPr lang="en-US" sz="2400" b="1" dirty="0" err="1"/>
              <a:t>days_in_waiting_list</a:t>
            </a:r>
            <a:r>
              <a:rPr lang="en-US" sz="2400" dirty="0"/>
              <a:t> : </a:t>
            </a:r>
            <a:r>
              <a:rPr lang="en-US" sz="2400" i="1" dirty="0"/>
              <a:t>Number of days the booking was in the waiting list before it was </a:t>
            </a:r>
            <a:br>
              <a:rPr lang="en-US" sz="2400" i="1" dirty="0"/>
            </a:br>
            <a:r>
              <a:rPr lang="en-US" sz="2400" i="1" dirty="0"/>
              <a:t>confirmed to the customer</a:t>
            </a:r>
          </a:p>
          <a:p>
            <a:r>
              <a:rPr lang="en-US" sz="2400" b="1" dirty="0" err="1"/>
              <a:t>customer_type</a:t>
            </a:r>
            <a:r>
              <a:rPr lang="en-US" sz="2400" dirty="0"/>
              <a:t> : </a:t>
            </a:r>
            <a:r>
              <a:rPr lang="en-US" sz="2400" i="1" dirty="0"/>
              <a:t>Type of booking, assuming one of four categories</a:t>
            </a:r>
            <a:endParaRPr lang="en-US" i="1" dirty="0"/>
          </a:p>
          <a:p>
            <a:r>
              <a:rPr lang="en-US" sz="2400" b="1" dirty="0" err="1"/>
              <a:t>adr</a:t>
            </a:r>
            <a:r>
              <a:rPr lang="en-US" sz="2400" dirty="0"/>
              <a:t> : </a:t>
            </a:r>
            <a:r>
              <a:rPr lang="en-US" sz="2400" i="1" dirty="0"/>
              <a:t>Average Daily Rate as defined by dividing the sum of all lodging transactions by the total number of staying nights</a:t>
            </a:r>
            <a:endParaRPr lang="en-US" i="1" dirty="0"/>
          </a:p>
          <a:p>
            <a:r>
              <a:rPr lang="en-US" sz="2400" b="1" dirty="0" err="1"/>
              <a:t>required_car_parking_spaces</a:t>
            </a:r>
            <a:r>
              <a:rPr lang="en-US" sz="2400" dirty="0"/>
              <a:t> : </a:t>
            </a:r>
            <a:r>
              <a:rPr lang="en-US" sz="2400" i="1" dirty="0"/>
              <a:t>Number of car parking spaces required by the customer</a:t>
            </a:r>
            <a:endParaRPr lang="en-US" i="1" dirty="0"/>
          </a:p>
          <a:p>
            <a:r>
              <a:rPr lang="en-US" sz="2400" b="1" dirty="0" err="1"/>
              <a:t>previous_bookings_not_canceled</a:t>
            </a:r>
            <a:r>
              <a:rPr lang="en-US" sz="2400" dirty="0"/>
              <a:t> : </a:t>
            </a:r>
            <a:r>
              <a:rPr lang="en-US" sz="2400" i="1" dirty="0"/>
              <a:t>Number of previous bookings not cancelled by the customer prior to the current booking</a:t>
            </a:r>
          </a:p>
          <a:p>
            <a:r>
              <a:rPr lang="en-US" sz="2400" b="1" dirty="0" err="1"/>
              <a:t>reserved_room_type</a:t>
            </a:r>
            <a:r>
              <a:rPr lang="en-US" sz="2400" dirty="0"/>
              <a:t> : </a:t>
            </a:r>
            <a:r>
              <a:rPr lang="en-US" sz="2400" i="1" dirty="0"/>
              <a:t>Code of room type reserved. Code is presented instead of designation for anonymity reasons.</a:t>
            </a:r>
            <a:endParaRPr lang="en-US" i="1" dirty="0"/>
          </a:p>
          <a:p>
            <a:r>
              <a:rPr lang="en-US" sz="2400" b="1" dirty="0" err="1"/>
              <a:t>assigned_room_type</a:t>
            </a:r>
            <a:r>
              <a:rPr lang="en-US" sz="2400" dirty="0"/>
              <a:t> : </a:t>
            </a:r>
            <a:r>
              <a:rPr lang="en-US" sz="2400" i="1" dirty="0"/>
              <a:t>Code for the type of room assigned to the booking.</a:t>
            </a:r>
          </a:p>
          <a:p>
            <a:r>
              <a:rPr lang="en-US" sz="2400" b="1" dirty="0" err="1"/>
              <a:t>required_car_parking_spaces</a:t>
            </a:r>
            <a:r>
              <a:rPr lang="en-US" sz="2400" dirty="0"/>
              <a:t> : </a:t>
            </a:r>
            <a:r>
              <a:rPr lang="en-US" sz="2400" i="1" dirty="0"/>
              <a:t>Number of car parking spaces required by the customer</a:t>
            </a:r>
          </a:p>
          <a:p>
            <a:r>
              <a:rPr lang="en-US" sz="2400" b="1" dirty="0" err="1"/>
              <a:t>total_of_special_requests</a:t>
            </a:r>
            <a:r>
              <a:rPr lang="en-US" sz="2400" dirty="0"/>
              <a:t> :</a:t>
            </a:r>
            <a:r>
              <a:rPr lang="en-US" sz="2400" i="1" dirty="0"/>
              <a:t> Number of special requests made by the customer</a:t>
            </a:r>
            <a:endParaRPr lang="en-IN" dirty="0"/>
          </a:p>
        </p:txBody>
      </p:sp>
    </p:spTree>
    <p:extLst>
      <p:ext uri="{BB962C8B-B14F-4D97-AF65-F5344CB8AC3E}">
        <p14:creationId xmlns:p14="http://schemas.microsoft.com/office/powerpoint/2010/main" val="401162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330506"/>
            <a:ext cx="9905998" cy="1178805"/>
          </a:xfrm>
        </p:spPr>
        <p:txBody>
          <a:bodyPr>
            <a:normAutofit/>
          </a:bodyPr>
          <a:lstStyle/>
          <a:p>
            <a:r>
              <a:rPr lang="en-US" sz="4400" dirty="0">
                <a:latin typeface="Rockwell" panose="02060603020205020403" pitchFamily="18" charset="0"/>
              </a:rPr>
              <a:t>Data wrangling :</a:t>
            </a:r>
          </a:p>
        </p:txBody>
      </p:sp>
      <p:sp>
        <p:nvSpPr>
          <p:cNvPr id="3" name="Content Placeholder 2">
            <a:extLst>
              <a:ext uri="{FF2B5EF4-FFF2-40B4-BE49-F238E27FC236}">
                <a16:creationId xmlns:a16="http://schemas.microsoft.com/office/drawing/2014/main" id="{143F5361-68C0-4BF5-80C8-F1E7BF92B2DB}"/>
              </a:ext>
            </a:extLst>
          </p:cNvPr>
          <p:cNvSpPr>
            <a:spLocks noGrp="1"/>
          </p:cNvSpPr>
          <p:nvPr>
            <p:ph idx="1"/>
          </p:nvPr>
        </p:nvSpPr>
        <p:spPr>
          <a:xfrm>
            <a:off x="1141412" y="1123720"/>
            <a:ext cx="9905999" cy="5734280"/>
          </a:xfrm>
        </p:spPr>
        <p:txBody>
          <a:bodyPr>
            <a:normAutofit/>
          </a:bodyPr>
          <a:lstStyle/>
          <a:p>
            <a:pPr lvl="1"/>
            <a:r>
              <a:rPr lang="en-US" sz="2400" dirty="0">
                <a:latin typeface="Tahoma" panose="020B0604030504040204" pitchFamily="34" charset="0"/>
                <a:ea typeface="Tahoma" panose="020B0604030504040204" pitchFamily="34" charset="0"/>
                <a:cs typeface="Tahoma" panose="020B0604030504040204" pitchFamily="34" charset="0"/>
              </a:rPr>
              <a:t>Filling null values :</a:t>
            </a:r>
          </a:p>
          <a:p>
            <a:pPr lvl="2">
              <a:buFont typeface="Wingdings" panose="05000000000000000000" pitchFamily="2" charset="2"/>
              <a:buChar char="Ø"/>
            </a:pPr>
            <a:r>
              <a:rPr lang="en-US" sz="2200" dirty="0">
                <a:latin typeface="Tahoma" panose="020B0604030504040204" pitchFamily="34" charset="0"/>
                <a:ea typeface="Tahoma" panose="020B0604030504040204" pitchFamily="34" charset="0"/>
                <a:cs typeface="Tahoma" panose="020B0604030504040204" pitchFamily="34" charset="0"/>
              </a:rPr>
              <a:t>Null values :</a:t>
            </a:r>
          </a:p>
        </p:txBody>
      </p:sp>
      <p:pic>
        <p:nvPicPr>
          <p:cNvPr id="5" name="Picture 4">
            <a:extLst>
              <a:ext uri="{FF2B5EF4-FFF2-40B4-BE49-F238E27FC236}">
                <a16:creationId xmlns:a16="http://schemas.microsoft.com/office/drawing/2014/main" id="{C42A695B-07E0-4B61-BD64-655988FF38F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4395432" y="1898545"/>
            <a:ext cx="3397958" cy="4667049"/>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348318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4FE408-0C55-4DDE-8C06-994EA3534A19}"/>
              </a:ext>
            </a:extLst>
          </p:cNvPr>
          <p:cNvSpPr>
            <a:spLocks noGrp="1"/>
          </p:cNvSpPr>
          <p:nvPr>
            <p:ph idx="1"/>
          </p:nvPr>
        </p:nvSpPr>
        <p:spPr>
          <a:xfrm>
            <a:off x="1141412" y="572876"/>
            <a:ext cx="9905999" cy="6285123"/>
          </a:xfrm>
        </p:spPr>
        <p:txBody>
          <a:bodyPr/>
          <a:lstStyle/>
          <a:p>
            <a:pPr lvl="1">
              <a:buFont typeface="Wingdings" panose="05000000000000000000" pitchFamily="2" charset="2"/>
              <a:buChar char="Ø"/>
            </a:pPr>
            <a:r>
              <a:rPr lang="en-IN" dirty="0"/>
              <a:t>Columns with null values :</a:t>
            </a:r>
          </a:p>
          <a:p>
            <a:pPr lvl="1">
              <a:buFont typeface="Wingdings" panose="05000000000000000000" pitchFamily="2" charset="2"/>
              <a:buChar char="Ø"/>
            </a:pPr>
            <a:endParaRPr lang="en-IN" dirty="0"/>
          </a:p>
          <a:p>
            <a:pPr lvl="1">
              <a:buFont typeface="Wingdings" panose="05000000000000000000" pitchFamily="2" charset="2"/>
              <a:buChar char="Ø"/>
            </a:pPr>
            <a:endParaRPr lang="en-IN" dirty="0"/>
          </a:p>
          <a:p>
            <a:pPr lvl="1">
              <a:buFont typeface="Wingdings" panose="05000000000000000000" pitchFamily="2" charset="2"/>
              <a:buChar char="Ø"/>
            </a:pPr>
            <a:endParaRPr lang="en-IN" dirty="0"/>
          </a:p>
          <a:p>
            <a:pPr lvl="1">
              <a:buFont typeface="Wingdings" panose="05000000000000000000" pitchFamily="2" charset="2"/>
              <a:buChar char="Ø"/>
            </a:pPr>
            <a:r>
              <a:rPr lang="en-IN" dirty="0"/>
              <a:t> Percentage of null values of the columns :</a:t>
            </a:r>
          </a:p>
          <a:p>
            <a:pPr marL="457200" lvl="1" indent="0">
              <a:buNone/>
            </a:pPr>
            <a:r>
              <a:rPr lang="en-IN" dirty="0"/>
              <a:t>	company = 94.3%</a:t>
            </a:r>
          </a:p>
          <a:p>
            <a:pPr marL="457200" lvl="1" indent="0">
              <a:buNone/>
            </a:pPr>
            <a:r>
              <a:rPr lang="en-IN" dirty="0"/>
              <a:t>	agent = 13.6%</a:t>
            </a:r>
          </a:p>
          <a:p>
            <a:pPr marL="457200" lvl="1" indent="0">
              <a:buNone/>
            </a:pPr>
            <a:r>
              <a:rPr lang="en-IN" dirty="0"/>
              <a:t>	country = 0.4%</a:t>
            </a:r>
          </a:p>
          <a:p>
            <a:pPr marL="457200" lvl="1" indent="0">
              <a:buNone/>
            </a:pPr>
            <a:r>
              <a:rPr lang="en-IN" dirty="0"/>
              <a:t>	children = .0003%</a:t>
            </a:r>
          </a:p>
          <a:p>
            <a:pPr lvl="1">
              <a:buFont typeface="Wingdings" panose="05000000000000000000" pitchFamily="2" charset="2"/>
              <a:buChar char="Ø"/>
            </a:pPr>
            <a:r>
              <a:rPr lang="en-IN" dirty="0"/>
              <a:t> As column ‘company’ has more than 90% of null values, I dropped the column.</a:t>
            </a:r>
          </a:p>
          <a:p>
            <a:pPr lvl="1">
              <a:buFont typeface="Wingdings" panose="05000000000000000000" pitchFamily="2" charset="2"/>
              <a:buChar char="Ø"/>
            </a:pPr>
            <a:r>
              <a:rPr lang="en-IN" dirty="0"/>
              <a:t> Replaced the null values in ‘agent’ and ‘children’ column with 0(zero) and ‘country’ column with ‘other’.</a:t>
            </a:r>
          </a:p>
          <a:p>
            <a:pPr lvl="1">
              <a:buFont typeface="Wingdings" panose="05000000000000000000" pitchFamily="2" charset="2"/>
              <a:buChar char="Ø"/>
            </a:pPr>
            <a:r>
              <a:rPr lang="en-IN" dirty="0"/>
              <a:t> I combined ‘children’ and ‘babies’ column and created a new column as ‘toddler’ . Then dropped both the previous columns .</a:t>
            </a:r>
          </a:p>
        </p:txBody>
      </p:sp>
      <p:pic>
        <p:nvPicPr>
          <p:cNvPr id="5" name="Picture 4">
            <a:extLst>
              <a:ext uri="{FF2B5EF4-FFF2-40B4-BE49-F238E27FC236}">
                <a16:creationId xmlns:a16="http://schemas.microsoft.com/office/drawing/2014/main" id="{6D9DA387-424F-4DF8-931E-80DDB6E66AF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2073352" y="1109375"/>
            <a:ext cx="1809750" cy="1047750"/>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428573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4FE408-0C55-4DDE-8C06-994EA3534A19}"/>
              </a:ext>
            </a:extLst>
          </p:cNvPr>
          <p:cNvSpPr>
            <a:spLocks noGrp="1"/>
          </p:cNvSpPr>
          <p:nvPr>
            <p:ph idx="1"/>
          </p:nvPr>
        </p:nvSpPr>
        <p:spPr>
          <a:xfrm>
            <a:off x="1141412" y="572876"/>
            <a:ext cx="9905999" cy="6285123"/>
          </a:xfrm>
        </p:spPr>
        <p:txBody>
          <a:bodyPr/>
          <a:lstStyle/>
          <a:p>
            <a:pPr lvl="1"/>
            <a:r>
              <a:rPr lang="en-IN" dirty="0"/>
              <a:t>After filling null values, data.info( ) :</a:t>
            </a:r>
          </a:p>
        </p:txBody>
      </p:sp>
      <p:pic>
        <p:nvPicPr>
          <p:cNvPr id="4" name="Picture 3">
            <a:extLst>
              <a:ext uri="{FF2B5EF4-FFF2-40B4-BE49-F238E27FC236}">
                <a16:creationId xmlns:a16="http://schemas.microsoft.com/office/drawing/2014/main" id="{CCDCE936-0178-4B4D-BF63-EA727A57AE4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2063482" y="1007813"/>
            <a:ext cx="4359352" cy="5684723"/>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4192998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4FE408-0C55-4DDE-8C06-994EA3534A19}"/>
              </a:ext>
            </a:extLst>
          </p:cNvPr>
          <p:cNvSpPr>
            <a:spLocks noGrp="1"/>
          </p:cNvSpPr>
          <p:nvPr>
            <p:ph idx="1"/>
          </p:nvPr>
        </p:nvSpPr>
        <p:spPr>
          <a:xfrm>
            <a:off x="1141412" y="572876"/>
            <a:ext cx="9905999" cy="6285123"/>
          </a:xfrm>
        </p:spPr>
        <p:txBody>
          <a:bodyPr/>
          <a:lstStyle/>
          <a:p>
            <a:pPr lvl="1"/>
            <a:r>
              <a:rPr lang="en-IN" dirty="0"/>
              <a:t>There were 31994 duplicate rows, I dropped them.</a:t>
            </a:r>
          </a:p>
          <a:p>
            <a:pPr lvl="1"/>
            <a:r>
              <a:rPr lang="en-IN" dirty="0"/>
              <a:t>Let’s see the numerical descriptions of the data :</a:t>
            </a:r>
          </a:p>
          <a:p>
            <a:pPr lvl="1"/>
            <a:endParaRPr lang="en-IN" dirty="0"/>
          </a:p>
        </p:txBody>
      </p:sp>
      <p:pic>
        <p:nvPicPr>
          <p:cNvPr id="4" name="Picture 3">
            <a:extLst>
              <a:ext uri="{FF2B5EF4-FFF2-40B4-BE49-F238E27FC236}">
                <a16:creationId xmlns:a16="http://schemas.microsoft.com/office/drawing/2014/main" id="{A370B295-175C-4899-ACB0-8EE7C4B5474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Layer>
                </a14:imgProps>
              </a:ext>
            </a:extLst>
          </a:blip>
          <a:stretch>
            <a:fillRect/>
          </a:stretch>
        </p:blipFill>
        <p:spPr>
          <a:xfrm>
            <a:off x="372140" y="1800766"/>
            <a:ext cx="11525693" cy="3366657"/>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021340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F2CA751-DC88-45E1-B3BE-CDA970094B0E}"/>
              </a:ext>
            </a:extLst>
          </p:cNvPr>
          <p:cNvSpPr txBox="1">
            <a:spLocks/>
          </p:cNvSpPr>
          <p:nvPr/>
        </p:nvSpPr>
        <p:spPr>
          <a:xfrm>
            <a:off x="1141411" y="296883"/>
            <a:ext cx="9905999" cy="57566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lvl="1"/>
            <a:r>
              <a:rPr lang="en-IN" dirty="0"/>
              <a:t>Dropped the rows(3 rows) with toddler more than 3(i.e. : 9,10) .</a:t>
            </a:r>
          </a:p>
          <a:p>
            <a:pPr lvl="1"/>
            <a:r>
              <a:rPr lang="en-IN" dirty="0"/>
              <a:t>Dropped the rows with 0(zero) adults.</a:t>
            </a:r>
          </a:p>
          <a:p>
            <a:pPr lvl="1"/>
            <a:r>
              <a:rPr lang="en-GB" dirty="0"/>
              <a:t>Converted datatype of columns ‘agent’ and 'toddler'  from float to int.</a:t>
            </a:r>
          </a:p>
          <a:p>
            <a:pPr lvl="1"/>
            <a:r>
              <a:rPr lang="en-GB" dirty="0"/>
              <a:t>Changed datatype of column 'reservation_status_date’ from object to date_type.</a:t>
            </a:r>
          </a:p>
          <a:p>
            <a:pPr lvl="1"/>
            <a:r>
              <a:rPr lang="en-GB" dirty="0"/>
              <a:t>Lets first find the correlation between the numerical data.</a:t>
            </a:r>
          </a:p>
          <a:p>
            <a:pPr lvl="2">
              <a:buFont typeface="Wingdings" panose="05000000000000000000" pitchFamily="2" charset="2"/>
              <a:buChar char="Ø"/>
            </a:pPr>
            <a:r>
              <a:rPr lang="en-GB" dirty="0"/>
              <a:t>Since, columns like 'is_cancelled', 'arrival_date_year', 'arrival_date_week_number', 'arrival_date_day_of_month', 'is_repeated_guest', 'company', 'agent' are categorical data having numerical type. So we wont need to check them for correlation.</a:t>
            </a:r>
          </a:p>
          <a:p>
            <a:pPr lvl="2">
              <a:buFont typeface="Wingdings" panose="05000000000000000000" pitchFamily="2" charset="2"/>
              <a:buChar char="Ø"/>
            </a:pPr>
            <a:r>
              <a:rPr lang="en-GB" dirty="0"/>
              <a:t>We are going to take {'lead_time','stays_in_weekend_nights','stays_in_week_nights','adults','previous_cancellations','previous_bookings_not_canceled','booking_changes','days_in_waiting_list','adr','required_car_parking_spaces','total_of_special_requests','toddler’} columns into consideration.</a:t>
            </a:r>
            <a:endParaRPr lang="en-IN" dirty="0"/>
          </a:p>
          <a:p>
            <a:pPr lvl="1"/>
            <a:endParaRPr lang="en-IN" dirty="0"/>
          </a:p>
        </p:txBody>
      </p:sp>
    </p:spTree>
    <p:extLst>
      <p:ext uri="{BB962C8B-B14F-4D97-AF65-F5344CB8AC3E}">
        <p14:creationId xmlns:p14="http://schemas.microsoft.com/office/powerpoint/2010/main" val="44561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0C82C6-4569-4210-9D40-8913B21CA143}"/>
              </a:ext>
            </a:extLst>
          </p:cNvPr>
          <p:cNvSpPr>
            <a:spLocks noGrp="1"/>
          </p:cNvSpPr>
          <p:nvPr>
            <p:ph idx="1"/>
          </p:nvPr>
        </p:nvSpPr>
        <p:spPr>
          <a:xfrm>
            <a:off x="1103312" y="1246910"/>
            <a:ext cx="8946541" cy="5001490"/>
          </a:xfrm>
        </p:spPr>
        <p:txBody>
          <a:bodyPr/>
          <a:lstStyle/>
          <a:p>
            <a:pPr lvl="1"/>
            <a:r>
              <a:rPr lang="en-IN" dirty="0">
                <a:solidFill>
                  <a:schemeClr val="bg1"/>
                </a:solidFill>
              </a:rPr>
              <a:t>Removed outliers from lead_time :</a:t>
            </a:r>
          </a:p>
          <a:p>
            <a:pPr lvl="1"/>
            <a:endParaRPr lang="en-IN" sz="4200" dirty="0">
              <a:solidFill>
                <a:schemeClr val="tx2"/>
              </a:solidFill>
            </a:endParaRPr>
          </a:p>
        </p:txBody>
      </p:sp>
      <p:pic>
        <p:nvPicPr>
          <p:cNvPr id="6" name="Picture 5" descr="Chart, box and whisker chart&#10;&#10;Description automatically generated">
            <a:extLst>
              <a:ext uri="{FF2B5EF4-FFF2-40B4-BE49-F238E27FC236}">
                <a16:creationId xmlns:a16="http://schemas.microsoft.com/office/drawing/2014/main" id="{DD9DB155-DE69-489E-89A9-E9A807BB7D84}"/>
              </a:ext>
            </a:extLst>
          </p:cNvPr>
          <p:cNvPicPr>
            <a:picLocks noChangeAspect="1"/>
          </p:cNvPicPr>
          <p:nvPr/>
        </p:nvPicPr>
        <p:blipFill>
          <a:blip r:embed="rId3"/>
          <a:stretch>
            <a:fillRect/>
          </a:stretch>
        </p:blipFill>
        <p:spPr>
          <a:xfrm>
            <a:off x="3895532" y="1624905"/>
            <a:ext cx="4400936" cy="5015068"/>
          </a:xfrm>
          <a:prstGeom prst="rect">
            <a:avLst/>
          </a:prstGeom>
        </p:spPr>
      </p:pic>
      <p:sp>
        <p:nvSpPr>
          <p:cNvPr id="5" name="Title 1">
            <a:extLst>
              <a:ext uri="{FF2B5EF4-FFF2-40B4-BE49-F238E27FC236}">
                <a16:creationId xmlns:a16="http://schemas.microsoft.com/office/drawing/2014/main" id="{B6A1EC0C-2157-4A96-885C-4F2640729BE8}"/>
              </a:ext>
            </a:extLst>
          </p:cNvPr>
          <p:cNvSpPr>
            <a:spLocks noGrp="1"/>
          </p:cNvSpPr>
          <p:nvPr>
            <p:ph type="title"/>
          </p:nvPr>
        </p:nvSpPr>
        <p:spPr>
          <a:xfrm>
            <a:off x="646113" y="452438"/>
            <a:ext cx="9404350" cy="704333"/>
          </a:xfrm>
        </p:spPr>
        <p:txBody>
          <a:bodyPr/>
          <a:lstStyle/>
          <a:p>
            <a:r>
              <a:rPr lang="en-IN" dirty="0">
                <a:solidFill>
                  <a:schemeClr val="accent1">
                    <a:lumMod val="75000"/>
                  </a:schemeClr>
                </a:solidFill>
              </a:rPr>
              <a:t>Visualisation  &amp; analysis of data :</a:t>
            </a:r>
            <a:r>
              <a:rPr lang="en-IN" dirty="0"/>
              <a:t>:</a:t>
            </a:r>
          </a:p>
        </p:txBody>
      </p:sp>
    </p:spTree>
    <p:extLst>
      <p:ext uri="{BB962C8B-B14F-4D97-AF65-F5344CB8AC3E}">
        <p14:creationId xmlns:p14="http://schemas.microsoft.com/office/powerpoint/2010/main" val="359509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0"/>
            <a:ext cx="9905999" cy="6780944"/>
          </a:xfrm>
        </p:spPr>
        <p:txBody>
          <a:bodyPr/>
          <a:lstStyle/>
          <a:p>
            <a:pPr marL="0" indent="0">
              <a:buNone/>
            </a:pPr>
            <a:endParaRPr lang="en-IN" dirty="0">
              <a:solidFill>
                <a:schemeClr val="bg1"/>
              </a:solidFill>
            </a:endParaRPr>
          </a:p>
          <a:p>
            <a:r>
              <a:rPr lang="en-GB" dirty="0">
                <a:solidFill>
                  <a:schemeClr val="bg1"/>
                </a:solidFill>
              </a:rPr>
              <a:t>Scatter plot of </a:t>
            </a:r>
            <a:r>
              <a:rPr lang="en-GB" dirty="0" err="1">
                <a:solidFill>
                  <a:schemeClr val="bg1"/>
                </a:solidFill>
              </a:rPr>
              <a:t>adr</a:t>
            </a:r>
            <a:r>
              <a:rPr lang="en-GB" dirty="0">
                <a:solidFill>
                  <a:schemeClr val="bg1"/>
                </a:solidFill>
              </a:rPr>
              <a:t> vs total stay</a:t>
            </a:r>
            <a:r>
              <a:rPr lang="en-IN" dirty="0">
                <a:solidFill>
                  <a:schemeClr val="bg1"/>
                </a:solidFill>
              </a:rPr>
              <a:t>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r>
              <a:rPr lang="en-IN" dirty="0">
                <a:solidFill>
                  <a:schemeClr val="bg1"/>
                </a:solidFill>
              </a:rPr>
              <a:t>After removal of outliers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endParaRPr lang="en-IN" dirty="0">
              <a:solidFill>
                <a:schemeClr val="bg1"/>
              </a:solidFill>
            </a:endParaRPr>
          </a:p>
          <a:p>
            <a:endParaRPr lang="en-IN" dirty="0">
              <a:solidFill>
                <a:schemeClr val="bg1"/>
              </a:solidFill>
            </a:endParaRPr>
          </a:p>
        </p:txBody>
      </p:sp>
      <p:pic>
        <p:nvPicPr>
          <p:cNvPr id="5" name="Picture 4">
            <a:extLst>
              <a:ext uri="{FF2B5EF4-FFF2-40B4-BE49-F238E27FC236}">
                <a16:creationId xmlns:a16="http://schemas.microsoft.com/office/drawing/2014/main" id="{2ECCE890-BDCC-4CD0-BEAF-15FBCF6752A9}"/>
              </a:ext>
            </a:extLst>
          </p:cNvPr>
          <p:cNvPicPr>
            <a:picLocks noChangeAspect="1"/>
          </p:cNvPicPr>
          <p:nvPr/>
        </p:nvPicPr>
        <p:blipFill>
          <a:blip r:embed="rId3"/>
          <a:stretch>
            <a:fillRect/>
          </a:stretch>
        </p:blipFill>
        <p:spPr>
          <a:xfrm>
            <a:off x="1927072" y="750845"/>
            <a:ext cx="8334676" cy="2954768"/>
          </a:xfrm>
          <a:prstGeom prst="rect">
            <a:avLst/>
          </a:prstGeom>
        </p:spPr>
      </p:pic>
      <p:pic>
        <p:nvPicPr>
          <p:cNvPr id="7" name="Picture 6">
            <a:extLst>
              <a:ext uri="{FF2B5EF4-FFF2-40B4-BE49-F238E27FC236}">
                <a16:creationId xmlns:a16="http://schemas.microsoft.com/office/drawing/2014/main" id="{13D1C02E-ADB2-465A-A7C3-1D47AEAB904F}"/>
              </a:ext>
            </a:extLst>
          </p:cNvPr>
          <p:cNvPicPr>
            <a:picLocks noChangeAspect="1"/>
          </p:cNvPicPr>
          <p:nvPr/>
        </p:nvPicPr>
        <p:blipFill>
          <a:blip r:embed="rId4"/>
          <a:stretch>
            <a:fillRect/>
          </a:stretch>
        </p:blipFill>
        <p:spPr>
          <a:xfrm>
            <a:off x="1927072" y="3883334"/>
            <a:ext cx="8334676" cy="2974666"/>
          </a:xfrm>
          <a:prstGeom prst="rect">
            <a:avLst/>
          </a:prstGeom>
        </p:spPr>
      </p:pic>
    </p:spTree>
    <p:extLst>
      <p:ext uri="{BB962C8B-B14F-4D97-AF65-F5344CB8AC3E}">
        <p14:creationId xmlns:p14="http://schemas.microsoft.com/office/powerpoint/2010/main" val="837545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0"/>
            <a:ext cx="9905999" cy="6780944"/>
          </a:xfrm>
        </p:spPr>
        <p:txBody>
          <a:bodyPr/>
          <a:lstStyle/>
          <a:p>
            <a:pPr marL="0" indent="0">
              <a:buNone/>
            </a:pPr>
            <a:endParaRPr lang="en-IN" dirty="0">
              <a:solidFill>
                <a:schemeClr val="bg1"/>
              </a:solidFill>
            </a:endParaRPr>
          </a:p>
          <a:p>
            <a:r>
              <a:rPr lang="en-IN" dirty="0">
                <a:solidFill>
                  <a:schemeClr val="bg1"/>
                </a:solidFill>
              </a:rPr>
              <a:t>Heat map :</a:t>
            </a:r>
          </a:p>
          <a:p>
            <a:endParaRPr lang="en-IN" dirty="0">
              <a:solidFill>
                <a:schemeClr val="bg1"/>
              </a:solidFill>
            </a:endParaRPr>
          </a:p>
        </p:txBody>
      </p:sp>
      <p:pic>
        <p:nvPicPr>
          <p:cNvPr id="5" name="Picture 4">
            <a:extLst>
              <a:ext uri="{FF2B5EF4-FFF2-40B4-BE49-F238E27FC236}">
                <a16:creationId xmlns:a16="http://schemas.microsoft.com/office/drawing/2014/main" id="{157B7C89-BE96-4FD8-B104-FE49DFE3B0A0}"/>
              </a:ext>
            </a:extLst>
          </p:cNvPr>
          <p:cNvPicPr>
            <a:picLocks noChangeAspect="1"/>
          </p:cNvPicPr>
          <p:nvPr/>
        </p:nvPicPr>
        <p:blipFill>
          <a:blip r:embed="rId3"/>
          <a:stretch>
            <a:fillRect/>
          </a:stretch>
        </p:blipFill>
        <p:spPr>
          <a:xfrm>
            <a:off x="2297465" y="837282"/>
            <a:ext cx="6768702" cy="5943662"/>
          </a:xfrm>
          <a:prstGeom prst="rect">
            <a:avLst/>
          </a:prstGeom>
        </p:spPr>
      </p:pic>
    </p:spTree>
    <p:extLst>
      <p:ext uri="{BB962C8B-B14F-4D97-AF65-F5344CB8AC3E}">
        <p14:creationId xmlns:p14="http://schemas.microsoft.com/office/powerpoint/2010/main" val="1402459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544530"/>
            <a:ext cx="9905999" cy="6236414"/>
          </a:xfrm>
        </p:spPr>
        <p:txBody>
          <a:bodyPr/>
          <a:lstStyle/>
          <a:p>
            <a:r>
              <a:rPr lang="en-IN" dirty="0">
                <a:solidFill>
                  <a:schemeClr val="bg1"/>
                </a:solidFill>
              </a:rPr>
              <a:t>Comparing total nights spent  and confirmed vs cancelled in  both the types of hotels :</a:t>
            </a:r>
          </a:p>
          <a:p>
            <a:endParaRPr lang="en-IN" dirty="0">
              <a:solidFill>
                <a:schemeClr val="bg1"/>
              </a:solidFill>
            </a:endParaRPr>
          </a:p>
          <a:p>
            <a:endParaRPr lang="en-IN" dirty="0">
              <a:solidFill>
                <a:schemeClr val="bg1"/>
              </a:solidFill>
            </a:endParaRPr>
          </a:p>
          <a:p>
            <a:endParaRPr lang="en-IN" dirty="0">
              <a:solidFill>
                <a:schemeClr val="bg1"/>
              </a:solidFill>
            </a:endParaRPr>
          </a:p>
        </p:txBody>
      </p:sp>
      <p:pic>
        <p:nvPicPr>
          <p:cNvPr id="4" name="Picture 3">
            <a:extLst>
              <a:ext uri="{FF2B5EF4-FFF2-40B4-BE49-F238E27FC236}">
                <a16:creationId xmlns:a16="http://schemas.microsoft.com/office/drawing/2014/main" id="{3CC167A4-994B-469D-875B-F5CC860F04CB}"/>
              </a:ext>
            </a:extLst>
          </p:cNvPr>
          <p:cNvPicPr>
            <a:picLocks noChangeAspect="1"/>
          </p:cNvPicPr>
          <p:nvPr/>
        </p:nvPicPr>
        <p:blipFill>
          <a:blip r:embed="rId3"/>
          <a:stretch>
            <a:fillRect/>
          </a:stretch>
        </p:blipFill>
        <p:spPr>
          <a:xfrm>
            <a:off x="4112840" y="1399184"/>
            <a:ext cx="3060317" cy="4914286"/>
          </a:xfrm>
          <a:prstGeom prst="rect">
            <a:avLst/>
          </a:prstGeom>
        </p:spPr>
      </p:pic>
      <p:pic>
        <p:nvPicPr>
          <p:cNvPr id="7" name="Picture 6">
            <a:extLst>
              <a:ext uri="{FF2B5EF4-FFF2-40B4-BE49-F238E27FC236}">
                <a16:creationId xmlns:a16="http://schemas.microsoft.com/office/drawing/2014/main" id="{726E38E6-0E84-4312-8B9E-239289CE888B}"/>
              </a:ext>
            </a:extLst>
          </p:cNvPr>
          <p:cNvPicPr>
            <a:picLocks noChangeAspect="1"/>
          </p:cNvPicPr>
          <p:nvPr/>
        </p:nvPicPr>
        <p:blipFill>
          <a:blip r:embed="rId4"/>
          <a:stretch>
            <a:fillRect/>
          </a:stretch>
        </p:blipFill>
        <p:spPr>
          <a:xfrm>
            <a:off x="1141412" y="1399184"/>
            <a:ext cx="2971428" cy="4914286"/>
          </a:xfrm>
          <a:prstGeom prst="rect">
            <a:avLst/>
          </a:prstGeom>
        </p:spPr>
      </p:pic>
      <p:pic>
        <p:nvPicPr>
          <p:cNvPr id="11" name="Picture 10">
            <a:extLst>
              <a:ext uri="{FF2B5EF4-FFF2-40B4-BE49-F238E27FC236}">
                <a16:creationId xmlns:a16="http://schemas.microsoft.com/office/drawing/2014/main" id="{17BEE3D6-9A4B-4597-98CE-95C301FA94E0}"/>
              </a:ext>
            </a:extLst>
          </p:cNvPr>
          <p:cNvPicPr>
            <a:picLocks noChangeAspect="1"/>
          </p:cNvPicPr>
          <p:nvPr/>
        </p:nvPicPr>
        <p:blipFill>
          <a:blip r:embed="rId5"/>
          <a:stretch>
            <a:fillRect/>
          </a:stretch>
        </p:blipFill>
        <p:spPr>
          <a:xfrm>
            <a:off x="7262665" y="1399184"/>
            <a:ext cx="3695238" cy="4914286"/>
          </a:xfrm>
          <a:prstGeom prst="rect">
            <a:avLst/>
          </a:prstGeom>
        </p:spPr>
      </p:pic>
    </p:spTree>
    <p:extLst>
      <p:ext uri="{BB962C8B-B14F-4D97-AF65-F5344CB8AC3E}">
        <p14:creationId xmlns:p14="http://schemas.microsoft.com/office/powerpoint/2010/main" val="1236618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1141413" y="96253"/>
            <a:ext cx="9905998" cy="2000835"/>
          </a:xfrm>
        </p:spPr>
        <p:txBody>
          <a:bodyPr>
            <a:normAutofit/>
          </a:bodyPr>
          <a:lstStyle/>
          <a:p>
            <a:r>
              <a:rPr lang="en-US" sz="4400" dirty="0">
                <a:solidFill>
                  <a:schemeClr val="accent6">
                    <a:lumMod val="60000"/>
                    <a:lumOff val="40000"/>
                  </a:schemeClr>
                </a:solidFill>
                <a:latin typeface="Rockwell" panose="02060603020205020403" pitchFamily="18" charset="0"/>
              </a:rPr>
              <a:t>Instruments used :</a:t>
            </a:r>
          </a:p>
        </p:txBody>
      </p:sp>
      <p:graphicFrame>
        <p:nvGraphicFramePr>
          <p:cNvPr id="4" name="Content Placeholder 3">
            <a:extLst>
              <a:ext uri="{FF2B5EF4-FFF2-40B4-BE49-F238E27FC236}">
                <a16:creationId xmlns:a16="http://schemas.microsoft.com/office/drawing/2014/main" id="{8D4F1745-A55E-4835-88EB-BC637121B608}"/>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031641891"/>
              </p:ext>
            </p:extLst>
          </p:nvPr>
        </p:nvGraphicFramePr>
        <p:xfrm>
          <a:off x="1141413" y="1443790"/>
          <a:ext cx="9906000" cy="5317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Picture 15">
            <a:extLst>
              <a:ext uri="{FF2B5EF4-FFF2-40B4-BE49-F238E27FC236}">
                <a16:creationId xmlns:a16="http://schemas.microsoft.com/office/drawing/2014/main" id="{2AC8192A-572C-4E98-B6E8-0D2CA4CB69AF}"/>
              </a:ext>
            </a:extLst>
          </p:cNvPr>
          <p:cNvPicPr>
            <a:picLocks noChangeAspect="1"/>
          </p:cNvPicPr>
          <p:nvPr/>
        </p:nvPicPr>
        <p:blipFill>
          <a:blip r:embed="rId8"/>
          <a:stretch>
            <a:fillRect/>
          </a:stretch>
        </p:blipFill>
        <p:spPr>
          <a:xfrm>
            <a:off x="4260084" y="3629517"/>
            <a:ext cx="1644802" cy="1163012"/>
          </a:xfrm>
          <a:prstGeom prst="rect">
            <a:avLst/>
          </a:prstGeom>
        </p:spPr>
      </p:pic>
      <p:sp>
        <p:nvSpPr>
          <p:cNvPr id="17" name="TextBox 16">
            <a:extLst>
              <a:ext uri="{FF2B5EF4-FFF2-40B4-BE49-F238E27FC236}">
                <a16:creationId xmlns:a16="http://schemas.microsoft.com/office/drawing/2014/main" id="{22653170-D46A-4016-8286-F78D7660C3DD}"/>
              </a:ext>
            </a:extLst>
          </p:cNvPr>
          <p:cNvSpPr txBox="1"/>
          <p:nvPr/>
        </p:nvSpPr>
        <p:spPr>
          <a:xfrm>
            <a:off x="3646117" y="3285722"/>
            <a:ext cx="1751798" cy="523220"/>
          </a:xfrm>
          <a:prstGeom prst="rect">
            <a:avLst/>
          </a:prstGeom>
          <a:noFill/>
        </p:spPr>
        <p:txBody>
          <a:bodyPr wrap="square" rtlCol="0">
            <a:spAutoFit/>
          </a:bodyPr>
          <a:lstStyle/>
          <a:p>
            <a:r>
              <a:rPr lang="en-IN" sz="2800" dirty="0">
                <a:latin typeface="Lucida Console" panose="020B0609040504020204" pitchFamily="49" charset="0"/>
              </a:rPr>
              <a:t>Pandas</a:t>
            </a:r>
          </a:p>
        </p:txBody>
      </p:sp>
      <p:pic>
        <p:nvPicPr>
          <p:cNvPr id="19" name="Picture 18">
            <a:extLst>
              <a:ext uri="{FF2B5EF4-FFF2-40B4-BE49-F238E27FC236}">
                <a16:creationId xmlns:a16="http://schemas.microsoft.com/office/drawing/2014/main" id="{D4715030-ECF8-401A-8BED-B89B13322A97}"/>
              </a:ext>
            </a:extLst>
          </p:cNvPr>
          <p:cNvPicPr>
            <a:picLocks noChangeAspect="1"/>
          </p:cNvPicPr>
          <p:nvPr/>
        </p:nvPicPr>
        <p:blipFill>
          <a:blip r:embed="rId9"/>
          <a:stretch>
            <a:fillRect/>
          </a:stretch>
        </p:blipFill>
        <p:spPr>
          <a:xfrm>
            <a:off x="3310134" y="3272219"/>
            <a:ext cx="422300" cy="563275"/>
          </a:xfrm>
          <a:prstGeom prst="rect">
            <a:avLst/>
          </a:prstGeom>
        </p:spPr>
      </p:pic>
      <p:sp>
        <p:nvSpPr>
          <p:cNvPr id="20" name="TextBox 19">
            <a:extLst>
              <a:ext uri="{FF2B5EF4-FFF2-40B4-BE49-F238E27FC236}">
                <a16:creationId xmlns:a16="http://schemas.microsoft.com/office/drawing/2014/main" id="{6BA958BC-1E81-42E1-AD68-7687ABDE575E}"/>
              </a:ext>
            </a:extLst>
          </p:cNvPr>
          <p:cNvSpPr txBox="1"/>
          <p:nvPr/>
        </p:nvSpPr>
        <p:spPr>
          <a:xfrm>
            <a:off x="6330938" y="2211398"/>
            <a:ext cx="1612942" cy="492443"/>
          </a:xfrm>
          <a:prstGeom prst="rect">
            <a:avLst/>
          </a:prstGeom>
          <a:noFill/>
        </p:spPr>
        <p:txBody>
          <a:bodyPr wrap="none" rtlCol="0">
            <a:spAutoFit/>
          </a:bodyPr>
          <a:lstStyle/>
          <a:p>
            <a:r>
              <a:rPr lang="en-IN" sz="2600" dirty="0">
                <a:latin typeface="Arial" panose="020B0604020202020204" pitchFamily="34" charset="0"/>
                <a:cs typeface="Arial" panose="020B0604020202020204" pitchFamily="34" charset="0"/>
              </a:rPr>
              <a:t>Matplotlib</a:t>
            </a:r>
          </a:p>
        </p:txBody>
      </p:sp>
      <p:pic>
        <p:nvPicPr>
          <p:cNvPr id="24" name="Picture 23">
            <a:extLst>
              <a:ext uri="{FF2B5EF4-FFF2-40B4-BE49-F238E27FC236}">
                <a16:creationId xmlns:a16="http://schemas.microsoft.com/office/drawing/2014/main" id="{80736D29-6107-4D5D-A805-1818ABC47FE4}"/>
              </a:ext>
            </a:extLst>
          </p:cNvPr>
          <p:cNvPicPr>
            <a:picLocks noChangeAspect="1"/>
          </p:cNvPicPr>
          <p:nvPr/>
        </p:nvPicPr>
        <p:blipFill>
          <a:blip r:embed="rId10"/>
          <a:stretch>
            <a:fillRect/>
          </a:stretch>
        </p:blipFill>
        <p:spPr>
          <a:xfrm>
            <a:off x="5856617" y="2198473"/>
            <a:ext cx="553998" cy="553998"/>
          </a:xfrm>
          <a:prstGeom prst="rect">
            <a:avLst/>
          </a:prstGeom>
        </p:spPr>
      </p:pic>
      <p:sp>
        <p:nvSpPr>
          <p:cNvPr id="27" name="TextBox 26">
            <a:extLst>
              <a:ext uri="{FF2B5EF4-FFF2-40B4-BE49-F238E27FC236}">
                <a16:creationId xmlns:a16="http://schemas.microsoft.com/office/drawing/2014/main" id="{691AD7C0-46AF-490B-8E4C-52317B60FCD3}"/>
              </a:ext>
            </a:extLst>
          </p:cNvPr>
          <p:cNvSpPr txBox="1"/>
          <p:nvPr/>
        </p:nvSpPr>
        <p:spPr>
          <a:xfrm>
            <a:off x="3877923" y="4765507"/>
            <a:ext cx="898964" cy="400110"/>
          </a:xfrm>
          <a:prstGeom prst="rect">
            <a:avLst/>
          </a:prstGeom>
          <a:noFill/>
        </p:spPr>
        <p:txBody>
          <a:bodyPr wrap="none" rtlCol="0">
            <a:spAutoFit/>
          </a:bodyPr>
          <a:lstStyle/>
          <a:p>
            <a:r>
              <a:rPr lang="en-IN" sz="2000" dirty="0"/>
              <a:t>Numpy</a:t>
            </a:r>
          </a:p>
        </p:txBody>
      </p:sp>
      <p:pic>
        <p:nvPicPr>
          <p:cNvPr id="29" name="Picture 28">
            <a:extLst>
              <a:ext uri="{FF2B5EF4-FFF2-40B4-BE49-F238E27FC236}">
                <a16:creationId xmlns:a16="http://schemas.microsoft.com/office/drawing/2014/main" id="{D70B1E1A-8A22-49F1-B285-63206B36822C}"/>
              </a:ext>
            </a:extLst>
          </p:cNvPr>
          <p:cNvPicPr>
            <a:picLocks noChangeAspect="1"/>
          </p:cNvPicPr>
          <p:nvPr/>
        </p:nvPicPr>
        <p:blipFill>
          <a:blip r:embed="rId11"/>
          <a:stretch>
            <a:fillRect/>
          </a:stretch>
        </p:blipFill>
        <p:spPr>
          <a:xfrm>
            <a:off x="3476914" y="4695854"/>
            <a:ext cx="468019" cy="523221"/>
          </a:xfrm>
          <a:prstGeom prst="rect">
            <a:avLst/>
          </a:prstGeom>
        </p:spPr>
      </p:pic>
      <p:sp>
        <p:nvSpPr>
          <p:cNvPr id="30" name="TextBox 29">
            <a:extLst>
              <a:ext uri="{FF2B5EF4-FFF2-40B4-BE49-F238E27FC236}">
                <a16:creationId xmlns:a16="http://schemas.microsoft.com/office/drawing/2014/main" id="{D8F8F599-E9C3-4CEC-B3E0-1F08B5E05616}"/>
              </a:ext>
            </a:extLst>
          </p:cNvPr>
          <p:cNvSpPr txBox="1"/>
          <p:nvPr/>
        </p:nvSpPr>
        <p:spPr>
          <a:xfrm>
            <a:off x="7881329" y="3167852"/>
            <a:ext cx="1575113" cy="461665"/>
          </a:xfrm>
          <a:prstGeom prst="rect">
            <a:avLst/>
          </a:prstGeom>
          <a:noFill/>
        </p:spPr>
        <p:txBody>
          <a:bodyPr wrap="square" rtlCol="0">
            <a:spAutoFit/>
          </a:bodyPr>
          <a:lstStyle/>
          <a:p>
            <a:r>
              <a:rPr lang="en-IN" sz="2400" dirty="0"/>
              <a:t>Seaborn</a:t>
            </a:r>
          </a:p>
        </p:txBody>
      </p:sp>
      <p:pic>
        <p:nvPicPr>
          <p:cNvPr id="32" name="Picture 31">
            <a:extLst>
              <a:ext uri="{FF2B5EF4-FFF2-40B4-BE49-F238E27FC236}">
                <a16:creationId xmlns:a16="http://schemas.microsoft.com/office/drawing/2014/main" id="{1BCFB6A5-54FF-4993-8DA8-C1C4635E6F35}"/>
              </a:ext>
            </a:extLst>
          </p:cNvPr>
          <p:cNvPicPr>
            <a:picLocks noChangeAspect="1"/>
          </p:cNvPicPr>
          <p:nvPr/>
        </p:nvPicPr>
        <p:blipFill>
          <a:blip r:embed="rId12"/>
          <a:stretch>
            <a:fillRect/>
          </a:stretch>
        </p:blipFill>
        <p:spPr>
          <a:xfrm>
            <a:off x="7530206" y="3198168"/>
            <a:ext cx="401034" cy="401034"/>
          </a:xfrm>
          <a:prstGeom prst="rect">
            <a:avLst/>
          </a:prstGeom>
        </p:spPr>
      </p:pic>
    </p:spTree>
    <p:extLst>
      <p:ext uri="{BB962C8B-B14F-4D97-AF65-F5344CB8AC3E}">
        <p14:creationId xmlns:p14="http://schemas.microsoft.com/office/powerpoint/2010/main" val="3253689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0"/>
            <a:ext cx="9905999" cy="6780944"/>
          </a:xfrm>
        </p:spPr>
        <p:txBody>
          <a:bodyPr/>
          <a:lstStyle/>
          <a:p>
            <a:r>
              <a:rPr lang="en-IN" dirty="0">
                <a:solidFill>
                  <a:schemeClr val="bg1"/>
                </a:solidFill>
              </a:rPr>
              <a:t>Checked the top 10 agents according to number of bookings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r>
              <a:rPr lang="en-IN" dirty="0">
                <a:solidFill>
                  <a:schemeClr val="bg1"/>
                </a:solidFill>
              </a:rPr>
              <a:t>Checked the top 10 countries with respect to number of guests :</a:t>
            </a:r>
          </a:p>
        </p:txBody>
      </p:sp>
      <p:pic>
        <p:nvPicPr>
          <p:cNvPr id="7" name="Picture 6" descr="A picture containing chart&#10;&#10;Description automatically generated">
            <a:extLst>
              <a:ext uri="{FF2B5EF4-FFF2-40B4-BE49-F238E27FC236}">
                <a16:creationId xmlns:a16="http://schemas.microsoft.com/office/drawing/2014/main" id="{8EA97B96-1B8A-483A-8F8D-D79C33EB8284}"/>
              </a:ext>
            </a:extLst>
          </p:cNvPr>
          <p:cNvPicPr>
            <a:picLocks noChangeAspect="1"/>
          </p:cNvPicPr>
          <p:nvPr/>
        </p:nvPicPr>
        <p:blipFill>
          <a:blip r:embed="rId3"/>
          <a:stretch>
            <a:fillRect/>
          </a:stretch>
        </p:blipFill>
        <p:spPr>
          <a:xfrm>
            <a:off x="2112575" y="607162"/>
            <a:ext cx="7963671" cy="2821838"/>
          </a:xfrm>
          <a:prstGeom prst="rect">
            <a:avLst/>
          </a:prstGeom>
        </p:spPr>
      </p:pic>
      <p:pic>
        <p:nvPicPr>
          <p:cNvPr id="4" name="Picture 3">
            <a:extLst>
              <a:ext uri="{FF2B5EF4-FFF2-40B4-BE49-F238E27FC236}">
                <a16:creationId xmlns:a16="http://schemas.microsoft.com/office/drawing/2014/main" id="{0D28E206-358F-4E36-BD39-5EC46D31E20C}"/>
              </a:ext>
            </a:extLst>
          </p:cNvPr>
          <p:cNvPicPr>
            <a:picLocks noChangeAspect="1"/>
          </p:cNvPicPr>
          <p:nvPr/>
        </p:nvPicPr>
        <p:blipFill>
          <a:blip r:embed="rId4"/>
          <a:stretch>
            <a:fillRect/>
          </a:stretch>
        </p:blipFill>
        <p:spPr>
          <a:xfrm>
            <a:off x="2697019" y="4036162"/>
            <a:ext cx="6622079" cy="2852172"/>
          </a:xfrm>
          <a:prstGeom prst="rect">
            <a:avLst/>
          </a:prstGeom>
        </p:spPr>
      </p:pic>
    </p:spTree>
    <p:extLst>
      <p:ext uri="{BB962C8B-B14F-4D97-AF65-F5344CB8AC3E}">
        <p14:creationId xmlns:p14="http://schemas.microsoft.com/office/powerpoint/2010/main" val="4282814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544530"/>
            <a:ext cx="9905999" cy="6236414"/>
          </a:xfrm>
        </p:spPr>
        <p:txBody>
          <a:bodyPr/>
          <a:lstStyle/>
          <a:p>
            <a:r>
              <a:rPr lang="en-IN" dirty="0">
                <a:solidFill>
                  <a:schemeClr val="bg1"/>
                </a:solidFill>
              </a:rPr>
              <a:t>Comparison of </a:t>
            </a:r>
            <a:r>
              <a:rPr lang="en-IN" dirty="0" err="1">
                <a:solidFill>
                  <a:schemeClr val="bg1"/>
                </a:solidFill>
              </a:rPr>
              <a:t>adr</a:t>
            </a:r>
            <a:r>
              <a:rPr lang="en-IN" dirty="0">
                <a:solidFill>
                  <a:schemeClr val="bg1"/>
                </a:solidFill>
              </a:rPr>
              <a:t> with respect to number of adults and toddler:</a:t>
            </a:r>
          </a:p>
          <a:p>
            <a:endParaRPr lang="en-IN" dirty="0">
              <a:solidFill>
                <a:schemeClr val="bg1"/>
              </a:solidFill>
            </a:endParaRPr>
          </a:p>
          <a:p>
            <a:endParaRPr lang="en-IN" dirty="0">
              <a:solidFill>
                <a:schemeClr val="bg1"/>
              </a:solidFill>
            </a:endParaRPr>
          </a:p>
        </p:txBody>
      </p:sp>
      <p:pic>
        <p:nvPicPr>
          <p:cNvPr id="5" name="Picture 4" descr="Chart, bar chart&#10;&#10;Description automatically generated">
            <a:extLst>
              <a:ext uri="{FF2B5EF4-FFF2-40B4-BE49-F238E27FC236}">
                <a16:creationId xmlns:a16="http://schemas.microsoft.com/office/drawing/2014/main" id="{9ABCAFF2-8861-4DC6-BB16-053DE31F4D9B}"/>
              </a:ext>
            </a:extLst>
          </p:cNvPr>
          <p:cNvPicPr>
            <a:picLocks noChangeAspect="1"/>
          </p:cNvPicPr>
          <p:nvPr/>
        </p:nvPicPr>
        <p:blipFill>
          <a:blip r:embed="rId3"/>
          <a:stretch>
            <a:fillRect/>
          </a:stretch>
        </p:blipFill>
        <p:spPr>
          <a:xfrm>
            <a:off x="6094412" y="1251305"/>
            <a:ext cx="5301896" cy="4420233"/>
          </a:xfrm>
          <a:prstGeom prst="rect">
            <a:avLst/>
          </a:prstGeom>
        </p:spPr>
      </p:pic>
      <p:pic>
        <p:nvPicPr>
          <p:cNvPr id="8" name="Picture 7" descr="Chart, bar chart&#10;&#10;Description automatically generated">
            <a:extLst>
              <a:ext uri="{FF2B5EF4-FFF2-40B4-BE49-F238E27FC236}">
                <a16:creationId xmlns:a16="http://schemas.microsoft.com/office/drawing/2014/main" id="{6F0EABB4-B9C4-4A4C-84FD-5884CC1685B1}"/>
              </a:ext>
            </a:extLst>
          </p:cNvPr>
          <p:cNvPicPr>
            <a:picLocks noChangeAspect="1"/>
          </p:cNvPicPr>
          <p:nvPr/>
        </p:nvPicPr>
        <p:blipFill>
          <a:blip r:embed="rId4"/>
          <a:stretch>
            <a:fillRect/>
          </a:stretch>
        </p:blipFill>
        <p:spPr>
          <a:xfrm>
            <a:off x="792516" y="1186462"/>
            <a:ext cx="5301896" cy="4420233"/>
          </a:xfrm>
          <a:prstGeom prst="rect">
            <a:avLst/>
          </a:prstGeom>
        </p:spPr>
      </p:pic>
    </p:spTree>
    <p:extLst>
      <p:ext uri="{BB962C8B-B14F-4D97-AF65-F5344CB8AC3E}">
        <p14:creationId xmlns:p14="http://schemas.microsoft.com/office/powerpoint/2010/main" val="1778888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0"/>
            <a:ext cx="9905999" cy="6780944"/>
          </a:xfrm>
        </p:spPr>
        <p:txBody>
          <a:bodyPr/>
          <a:lstStyle/>
          <a:p>
            <a:r>
              <a:rPr lang="en-IN" dirty="0">
                <a:solidFill>
                  <a:schemeClr val="bg1"/>
                </a:solidFill>
              </a:rPr>
              <a:t>Now let’s check the number of cancellation vs number of toddler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r>
              <a:rPr lang="en-IN" dirty="0">
                <a:solidFill>
                  <a:schemeClr val="bg1"/>
                </a:solidFill>
              </a:rPr>
              <a:t>S</a:t>
            </a:r>
            <a:r>
              <a:rPr lang="en-GB" dirty="0">
                <a:solidFill>
                  <a:schemeClr val="bg1"/>
                </a:solidFill>
              </a:rPr>
              <a:t>tatus(cancelled/confirmed) of hotel with respect to number of special requests :</a:t>
            </a:r>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p:txBody>
      </p:sp>
      <p:pic>
        <p:nvPicPr>
          <p:cNvPr id="5" name="Picture 4" descr="Chart, bar chart&#10;&#10;Description automatically generated">
            <a:extLst>
              <a:ext uri="{FF2B5EF4-FFF2-40B4-BE49-F238E27FC236}">
                <a16:creationId xmlns:a16="http://schemas.microsoft.com/office/drawing/2014/main" id="{8C66B8C5-7ECA-4C4D-8CE4-B6E12DA6C230}"/>
              </a:ext>
            </a:extLst>
          </p:cNvPr>
          <p:cNvPicPr>
            <a:picLocks noChangeAspect="1"/>
          </p:cNvPicPr>
          <p:nvPr/>
        </p:nvPicPr>
        <p:blipFill>
          <a:blip r:embed="rId3"/>
          <a:stretch>
            <a:fillRect/>
          </a:stretch>
        </p:blipFill>
        <p:spPr>
          <a:xfrm>
            <a:off x="3533980" y="303762"/>
            <a:ext cx="5120861" cy="2821476"/>
          </a:xfrm>
          <a:prstGeom prst="rect">
            <a:avLst/>
          </a:prstGeom>
        </p:spPr>
      </p:pic>
      <p:pic>
        <p:nvPicPr>
          <p:cNvPr id="4" name="Picture 3">
            <a:extLst>
              <a:ext uri="{FF2B5EF4-FFF2-40B4-BE49-F238E27FC236}">
                <a16:creationId xmlns:a16="http://schemas.microsoft.com/office/drawing/2014/main" id="{1A6B1FA3-FAA8-487C-BCAA-6D5D8DECC9BC}"/>
              </a:ext>
            </a:extLst>
          </p:cNvPr>
          <p:cNvPicPr>
            <a:picLocks noChangeAspect="1"/>
          </p:cNvPicPr>
          <p:nvPr/>
        </p:nvPicPr>
        <p:blipFill>
          <a:blip r:embed="rId4"/>
          <a:stretch>
            <a:fillRect/>
          </a:stretch>
        </p:blipFill>
        <p:spPr>
          <a:xfrm>
            <a:off x="3709703" y="3429000"/>
            <a:ext cx="4769416" cy="3458524"/>
          </a:xfrm>
          <a:prstGeom prst="rect">
            <a:avLst/>
          </a:prstGeom>
        </p:spPr>
      </p:pic>
    </p:spTree>
    <p:extLst>
      <p:ext uri="{BB962C8B-B14F-4D97-AF65-F5344CB8AC3E}">
        <p14:creationId xmlns:p14="http://schemas.microsoft.com/office/powerpoint/2010/main" val="2950820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0"/>
            <a:ext cx="9905999" cy="6780944"/>
          </a:xfrm>
        </p:spPr>
        <p:txBody>
          <a:bodyPr/>
          <a:lstStyle/>
          <a:p>
            <a:r>
              <a:rPr lang="en-IN" dirty="0">
                <a:solidFill>
                  <a:schemeClr val="bg1"/>
                </a:solidFill>
              </a:rPr>
              <a:t>Checked the repeated-customer vs new-customer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endParaRPr lang="en-IN" dirty="0">
              <a:solidFill>
                <a:schemeClr val="bg1"/>
              </a:solidFill>
            </a:endParaRPr>
          </a:p>
          <a:p>
            <a:r>
              <a:rPr lang="en-IN" dirty="0">
                <a:solidFill>
                  <a:schemeClr val="bg1"/>
                </a:solidFill>
              </a:rPr>
              <a:t>Percentage(%) of booking vs cancelled on t</a:t>
            </a:r>
            <a:r>
              <a:rPr lang="en-IN" sz="2000" dirty="0">
                <a:solidFill>
                  <a:schemeClr val="bg1"/>
                </a:solidFill>
              </a:rPr>
              <a:t>ypes of distribution channels :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p:txBody>
      </p:sp>
      <p:pic>
        <p:nvPicPr>
          <p:cNvPr id="6" name="Picture 5">
            <a:extLst>
              <a:ext uri="{FF2B5EF4-FFF2-40B4-BE49-F238E27FC236}">
                <a16:creationId xmlns:a16="http://schemas.microsoft.com/office/drawing/2014/main" id="{61FDFD08-463E-4B07-BF26-DF6A72CD7D5D}"/>
              </a:ext>
            </a:extLst>
          </p:cNvPr>
          <p:cNvPicPr>
            <a:picLocks noChangeAspect="1"/>
          </p:cNvPicPr>
          <p:nvPr/>
        </p:nvPicPr>
        <p:blipFill>
          <a:blip r:embed="rId3"/>
          <a:stretch>
            <a:fillRect/>
          </a:stretch>
        </p:blipFill>
        <p:spPr>
          <a:xfrm>
            <a:off x="3979233" y="172702"/>
            <a:ext cx="4230355" cy="3217770"/>
          </a:xfrm>
          <a:prstGeom prst="rect">
            <a:avLst/>
          </a:prstGeom>
        </p:spPr>
      </p:pic>
      <p:pic>
        <p:nvPicPr>
          <p:cNvPr id="5" name="Picture 4">
            <a:extLst>
              <a:ext uri="{FF2B5EF4-FFF2-40B4-BE49-F238E27FC236}">
                <a16:creationId xmlns:a16="http://schemas.microsoft.com/office/drawing/2014/main" id="{E2A2E271-E73D-4388-AA0D-2486B964CFC5}"/>
              </a:ext>
            </a:extLst>
          </p:cNvPr>
          <p:cNvPicPr>
            <a:picLocks noChangeAspect="1"/>
          </p:cNvPicPr>
          <p:nvPr/>
        </p:nvPicPr>
        <p:blipFill>
          <a:blip r:embed="rId4"/>
          <a:stretch>
            <a:fillRect/>
          </a:stretch>
        </p:blipFill>
        <p:spPr>
          <a:xfrm>
            <a:off x="1141412" y="3817138"/>
            <a:ext cx="4876190" cy="3136508"/>
          </a:xfrm>
          <a:prstGeom prst="rect">
            <a:avLst/>
          </a:prstGeom>
        </p:spPr>
      </p:pic>
      <p:pic>
        <p:nvPicPr>
          <p:cNvPr id="8" name="Picture 7">
            <a:extLst>
              <a:ext uri="{FF2B5EF4-FFF2-40B4-BE49-F238E27FC236}">
                <a16:creationId xmlns:a16="http://schemas.microsoft.com/office/drawing/2014/main" id="{A64A514A-C9A0-4593-900A-59E1F606AE92}"/>
              </a:ext>
            </a:extLst>
          </p:cNvPr>
          <p:cNvPicPr>
            <a:picLocks noChangeAspect="1"/>
          </p:cNvPicPr>
          <p:nvPr/>
        </p:nvPicPr>
        <p:blipFill>
          <a:blip r:embed="rId5"/>
          <a:stretch>
            <a:fillRect/>
          </a:stretch>
        </p:blipFill>
        <p:spPr>
          <a:xfrm>
            <a:off x="6174400" y="3817138"/>
            <a:ext cx="5003174" cy="3136508"/>
          </a:xfrm>
          <a:prstGeom prst="rect">
            <a:avLst/>
          </a:prstGeom>
        </p:spPr>
      </p:pic>
    </p:spTree>
    <p:extLst>
      <p:ext uri="{BB962C8B-B14F-4D97-AF65-F5344CB8AC3E}">
        <p14:creationId xmlns:p14="http://schemas.microsoft.com/office/powerpoint/2010/main" val="2977626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0"/>
            <a:ext cx="9905999" cy="6780944"/>
          </a:xfrm>
        </p:spPr>
        <p:txBody>
          <a:bodyPr/>
          <a:lstStyle/>
          <a:p>
            <a:pPr marL="0" indent="0">
              <a:buNone/>
            </a:pPr>
            <a:endParaRPr lang="en-IN" dirty="0">
              <a:solidFill>
                <a:schemeClr val="bg1"/>
              </a:solidFill>
            </a:endParaRPr>
          </a:p>
          <a:p>
            <a:r>
              <a:rPr lang="en-IN" dirty="0">
                <a:solidFill>
                  <a:schemeClr val="bg1"/>
                </a:solidFill>
              </a:rPr>
              <a:t>Effect of deposit type on cancellation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endParaRPr lang="en-IN" dirty="0">
              <a:solidFill>
                <a:schemeClr val="bg1"/>
              </a:solidFill>
            </a:endParaRPr>
          </a:p>
          <a:p>
            <a:endParaRPr lang="en-IN" dirty="0">
              <a:solidFill>
                <a:schemeClr val="bg1"/>
              </a:solidFill>
            </a:endParaRPr>
          </a:p>
        </p:txBody>
      </p:sp>
      <p:pic>
        <p:nvPicPr>
          <p:cNvPr id="4" name="Picture 3">
            <a:extLst>
              <a:ext uri="{FF2B5EF4-FFF2-40B4-BE49-F238E27FC236}">
                <a16:creationId xmlns:a16="http://schemas.microsoft.com/office/drawing/2014/main" id="{BEA2975C-87DD-441A-87E6-C71C1D8022AA}"/>
              </a:ext>
            </a:extLst>
          </p:cNvPr>
          <p:cNvPicPr>
            <a:picLocks noChangeAspect="1"/>
          </p:cNvPicPr>
          <p:nvPr/>
        </p:nvPicPr>
        <p:blipFill>
          <a:blip r:embed="rId3"/>
          <a:stretch>
            <a:fillRect/>
          </a:stretch>
        </p:blipFill>
        <p:spPr>
          <a:xfrm>
            <a:off x="2574704" y="882410"/>
            <a:ext cx="7042591" cy="5093180"/>
          </a:xfrm>
          <a:prstGeom prst="rect">
            <a:avLst/>
          </a:prstGeom>
        </p:spPr>
      </p:pic>
    </p:spTree>
    <p:extLst>
      <p:ext uri="{BB962C8B-B14F-4D97-AF65-F5344CB8AC3E}">
        <p14:creationId xmlns:p14="http://schemas.microsoft.com/office/powerpoint/2010/main" val="1322561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3000" y="95003"/>
            <a:ext cx="9905999" cy="6963052"/>
          </a:xfrm>
        </p:spPr>
        <p:txBody>
          <a:bodyPr/>
          <a:lstStyle/>
          <a:p>
            <a:r>
              <a:rPr lang="en-IN" sz="2000" dirty="0">
                <a:solidFill>
                  <a:schemeClr val="bg1"/>
                </a:solidFill>
              </a:rPr>
              <a:t>Types of food:</a:t>
            </a:r>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endParaRPr lang="en-IN" dirty="0">
              <a:solidFill>
                <a:schemeClr val="bg1"/>
              </a:solidFill>
            </a:endParaRPr>
          </a:p>
          <a:p>
            <a:r>
              <a:rPr lang="en-IN" dirty="0">
                <a:solidFill>
                  <a:schemeClr val="bg1"/>
                </a:solidFill>
              </a:rPr>
              <a:t>Types of customers :</a:t>
            </a:r>
          </a:p>
        </p:txBody>
      </p:sp>
      <p:pic>
        <p:nvPicPr>
          <p:cNvPr id="8" name="Picture 7" descr="Chart, pie chart&#10;&#10;Description automatically generated">
            <a:extLst>
              <a:ext uri="{FF2B5EF4-FFF2-40B4-BE49-F238E27FC236}">
                <a16:creationId xmlns:a16="http://schemas.microsoft.com/office/drawing/2014/main" id="{5A26291E-B07B-4E3B-A8F5-D3154ECE9AB9}"/>
              </a:ext>
            </a:extLst>
          </p:cNvPr>
          <p:cNvPicPr>
            <a:picLocks noChangeAspect="1"/>
          </p:cNvPicPr>
          <p:nvPr/>
        </p:nvPicPr>
        <p:blipFill>
          <a:blip r:embed="rId3"/>
          <a:stretch>
            <a:fillRect/>
          </a:stretch>
        </p:blipFill>
        <p:spPr>
          <a:xfrm>
            <a:off x="4143729" y="397733"/>
            <a:ext cx="3904539" cy="2509434"/>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A33E33AA-41E3-4FD3-B609-E08C9A2374EE}"/>
              </a:ext>
            </a:extLst>
          </p:cNvPr>
          <p:cNvPicPr>
            <a:picLocks noChangeAspect="1"/>
          </p:cNvPicPr>
          <p:nvPr/>
        </p:nvPicPr>
        <p:blipFill>
          <a:blip r:embed="rId4"/>
          <a:stretch>
            <a:fillRect/>
          </a:stretch>
        </p:blipFill>
        <p:spPr>
          <a:xfrm>
            <a:off x="3362451" y="3107222"/>
            <a:ext cx="5467094" cy="3750778"/>
          </a:xfrm>
          <a:prstGeom prst="rect">
            <a:avLst/>
          </a:prstGeom>
        </p:spPr>
      </p:pic>
    </p:spTree>
    <p:extLst>
      <p:ext uri="{BB962C8B-B14F-4D97-AF65-F5344CB8AC3E}">
        <p14:creationId xmlns:p14="http://schemas.microsoft.com/office/powerpoint/2010/main" val="3431952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0"/>
            <a:ext cx="9905999" cy="6780944"/>
          </a:xfrm>
        </p:spPr>
        <p:txBody>
          <a:bodyPr/>
          <a:lstStyle/>
          <a:p>
            <a:r>
              <a:rPr lang="en-IN" dirty="0">
                <a:solidFill>
                  <a:schemeClr val="bg1"/>
                </a:solidFill>
              </a:rPr>
              <a:t>Types of rooms reserved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pPr marL="0" indent="0">
              <a:buNone/>
            </a:pPr>
            <a:endParaRPr lang="en-IN" dirty="0">
              <a:solidFill>
                <a:schemeClr val="bg1"/>
              </a:solidFill>
            </a:endParaRPr>
          </a:p>
          <a:p>
            <a:r>
              <a:rPr lang="en-IN" dirty="0">
                <a:solidFill>
                  <a:schemeClr val="bg1"/>
                </a:solidFill>
              </a:rPr>
              <a:t>Type of room allotted :</a:t>
            </a:r>
          </a:p>
        </p:txBody>
      </p:sp>
      <p:pic>
        <p:nvPicPr>
          <p:cNvPr id="5" name="Picture 4" descr="A picture containing shape&#10;&#10;Description automatically generated">
            <a:extLst>
              <a:ext uri="{FF2B5EF4-FFF2-40B4-BE49-F238E27FC236}">
                <a16:creationId xmlns:a16="http://schemas.microsoft.com/office/drawing/2014/main" id="{F6EC41EB-075C-40E9-87FC-0AD5A9210547}"/>
              </a:ext>
            </a:extLst>
          </p:cNvPr>
          <p:cNvPicPr>
            <a:picLocks noChangeAspect="1"/>
          </p:cNvPicPr>
          <p:nvPr/>
        </p:nvPicPr>
        <p:blipFill>
          <a:blip r:embed="rId3"/>
          <a:stretch>
            <a:fillRect/>
          </a:stretch>
        </p:blipFill>
        <p:spPr>
          <a:xfrm>
            <a:off x="3152897" y="287058"/>
            <a:ext cx="5830149" cy="3157120"/>
          </a:xfrm>
          <a:prstGeom prst="rect">
            <a:avLst/>
          </a:prstGeom>
        </p:spPr>
      </p:pic>
      <p:pic>
        <p:nvPicPr>
          <p:cNvPr id="8" name="Picture 7" descr="A picture containing histogram&#10;&#10;Description automatically generated">
            <a:extLst>
              <a:ext uri="{FF2B5EF4-FFF2-40B4-BE49-F238E27FC236}">
                <a16:creationId xmlns:a16="http://schemas.microsoft.com/office/drawing/2014/main" id="{54F627E3-7B6F-47EF-AC64-739C9091B18A}"/>
              </a:ext>
            </a:extLst>
          </p:cNvPr>
          <p:cNvPicPr>
            <a:picLocks noChangeAspect="1"/>
          </p:cNvPicPr>
          <p:nvPr/>
        </p:nvPicPr>
        <p:blipFill>
          <a:blip r:embed="rId4"/>
          <a:stretch>
            <a:fillRect/>
          </a:stretch>
        </p:blipFill>
        <p:spPr>
          <a:xfrm>
            <a:off x="3152897" y="3731236"/>
            <a:ext cx="5830149" cy="3157120"/>
          </a:xfrm>
          <a:prstGeom prst="rect">
            <a:avLst/>
          </a:prstGeom>
        </p:spPr>
      </p:pic>
    </p:spTree>
    <p:extLst>
      <p:ext uri="{BB962C8B-B14F-4D97-AF65-F5344CB8AC3E}">
        <p14:creationId xmlns:p14="http://schemas.microsoft.com/office/powerpoint/2010/main" val="4258874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0"/>
            <a:ext cx="9905999" cy="6780944"/>
          </a:xfrm>
        </p:spPr>
        <p:txBody>
          <a:bodyPr/>
          <a:lstStyle/>
          <a:p>
            <a:r>
              <a:rPr lang="en-IN" dirty="0">
                <a:solidFill>
                  <a:schemeClr val="bg1"/>
                </a:solidFill>
              </a:rPr>
              <a:t>Comparison of bookings of both the type of hotels according to years :</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r>
              <a:rPr lang="en-IN" dirty="0">
                <a:solidFill>
                  <a:schemeClr val="bg1"/>
                </a:solidFill>
              </a:rPr>
              <a:t>Comparison of bookings of both the type of hotels every month :</a:t>
            </a:r>
          </a:p>
        </p:txBody>
      </p:sp>
      <p:pic>
        <p:nvPicPr>
          <p:cNvPr id="8" name="Picture 7" descr="Chart, bar chart&#10;&#10;Description automatically generated">
            <a:extLst>
              <a:ext uri="{FF2B5EF4-FFF2-40B4-BE49-F238E27FC236}">
                <a16:creationId xmlns:a16="http://schemas.microsoft.com/office/drawing/2014/main" id="{08901BB6-F16E-4527-91FC-C17FA7B9ED78}"/>
              </a:ext>
            </a:extLst>
          </p:cNvPr>
          <p:cNvPicPr>
            <a:picLocks noChangeAspect="1"/>
          </p:cNvPicPr>
          <p:nvPr/>
        </p:nvPicPr>
        <p:blipFill>
          <a:blip r:embed="rId3"/>
          <a:stretch>
            <a:fillRect/>
          </a:stretch>
        </p:blipFill>
        <p:spPr>
          <a:xfrm>
            <a:off x="3346050" y="348943"/>
            <a:ext cx="4557727" cy="3041529"/>
          </a:xfrm>
          <a:prstGeom prst="rect">
            <a:avLst/>
          </a:prstGeom>
        </p:spPr>
      </p:pic>
      <p:pic>
        <p:nvPicPr>
          <p:cNvPr id="10" name="Picture 9" descr="Chart, line chart&#10;&#10;Description automatically generated">
            <a:extLst>
              <a:ext uri="{FF2B5EF4-FFF2-40B4-BE49-F238E27FC236}">
                <a16:creationId xmlns:a16="http://schemas.microsoft.com/office/drawing/2014/main" id="{791B3A07-59A9-4E3D-A57F-FCBADFF153CF}"/>
              </a:ext>
            </a:extLst>
          </p:cNvPr>
          <p:cNvPicPr>
            <a:picLocks noChangeAspect="1"/>
          </p:cNvPicPr>
          <p:nvPr/>
        </p:nvPicPr>
        <p:blipFill>
          <a:blip r:embed="rId4"/>
          <a:stretch>
            <a:fillRect/>
          </a:stretch>
        </p:blipFill>
        <p:spPr>
          <a:xfrm>
            <a:off x="1578395" y="3847104"/>
            <a:ext cx="9032032" cy="3041529"/>
          </a:xfrm>
          <a:prstGeom prst="rect">
            <a:avLst/>
          </a:prstGeom>
        </p:spPr>
      </p:pic>
    </p:spTree>
    <p:extLst>
      <p:ext uri="{BB962C8B-B14F-4D97-AF65-F5344CB8AC3E}">
        <p14:creationId xmlns:p14="http://schemas.microsoft.com/office/powerpoint/2010/main" val="1609922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8547BF-970A-4161-B218-E9CC4463E6C7}"/>
              </a:ext>
            </a:extLst>
          </p:cNvPr>
          <p:cNvSpPr>
            <a:spLocks noGrp="1"/>
          </p:cNvSpPr>
          <p:nvPr>
            <p:ph idx="1"/>
          </p:nvPr>
        </p:nvSpPr>
        <p:spPr>
          <a:xfrm>
            <a:off x="1141412" y="0"/>
            <a:ext cx="9905999" cy="6780944"/>
          </a:xfrm>
        </p:spPr>
        <p:txBody>
          <a:bodyPr/>
          <a:lstStyle/>
          <a:p>
            <a:r>
              <a:rPr lang="en-IN" dirty="0" err="1">
                <a:solidFill>
                  <a:schemeClr val="bg1"/>
                </a:solidFill>
              </a:rPr>
              <a:t>Adr</a:t>
            </a:r>
            <a:r>
              <a:rPr lang="en-IN" dirty="0">
                <a:solidFill>
                  <a:schemeClr val="bg1"/>
                </a:solidFill>
              </a:rPr>
              <a:t> of both the hotels in every month:</a:t>
            </a: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endParaRPr lang="en-IN" dirty="0">
              <a:solidFill>
                <a:schemeClr val="bg1"/>
              </a:solidFill>
            </a:endParaRPr>
          </a:p>
          <a:p>
            <a:pPr marL="0" indent="0">
              <a:buNone/>
            </a:pPr>
            <a:endParaRPr lang="en-IN" dirty="0">
              <a:solidFill>
                <a:schemeClr val="bg1"/>
              </a:solidFill>
            </a:endParaRPr>
          </a:p>
          <a:p>
            <a:pPr marL="0" indent="0">
              <a:buNone/>
            </a:pPr>
            <a:endParaRPr lang="en-IN" dirty="0">
              <a:solidFill>
                <a:schemeClr val="bg1"/>
              </a:solidFill>
            </a:endParaRPr>
          </a:p>
          <a:p>
            <a:r>
              <a:rPr lang="en-IN" dirty="0">
                <a:solidFill>
                  <a:schemeClr val="bg1"/>
                </a:solidFill>
              </a:rPr>
              <a:t>Busiest month of the Year:</a:t>
            </a:r>
          </a:p>
        </p:txBody>
      </p:sp>
      <p:pic>
        <p:nvPicPr>
          <p:cNvPr id="9" name="Picture 8">
            <a:extLst>
              <a:ext uri="{FF2B5EF4-FFF2-40B4-BE49-F238E27FC236}">
                <a16:creationId xmlns:a16="http://schemas.microsoft.com/office/drawing/2014/main" id="{B2351B6C-9F27-49B5-BE80-604CC7429672}"/>
              </a:ext>
            </a:extLst>
          </p:cNvPr>
          <p:cNvPicPr>
            <a:picLocks noChangeAspect="1"/>
          </p:cNvPicPr>
          <p:nvPr/>
        </p:nvPicPr>
        <p:blipFill>
          <a:blip r:embed="rId3"/>
          <a:stretch>
            <a:fillRect/>
          </a:stretch>
        </p:blipFill>
        <p:spPr>
          <a:xfrm>
            <a:off x="1988563" y="3955985"/>
            <a:ext cx="8211696" cy="2902015"/>
          </a:xfrm>
          <a:prstGeom prst="rect">
            <a:avLst/>
          </a:prstGeom>
        </p:spPr>
      </p:pic>
      <p:pic>
        <p:nvPicPr>
          <p:cNvPr id="12" name="Picture 11">
            <a:extLst>
              <a:ext uri="{FF2B5EF4-FFF2-40B4-BE49-F238E27FC236}">
                <a16:creationId xmlns:a16="http://schemas.microsoft.com/office/drawing/2014/main" id="{B1F0D0A3-FE23-4415-BC1F-17FC2F6EF5EF}"/>
              </a:ext>
            </a:extLst>
          </p:cNvPr>
          <p:cNvPicPr>
            <a:picLocks noChangeAspect="1"/>
          </p:cNvPicPr>
          <p:nvPr/>
        </p:nvPicPr>
        <p:blipFill>
          <a:blip r:embed="rId4"/>
          <a:stretch>
            <a:fillRect/>
          </a:stretch>
        </p:blipFill>
        <p:spPr>
          <a:xfrm>
            <a:off x="1990152" y="394680"/>
            <a:ext cx="8211696" cy="2921558"/>
          </a:xfrm>
          <a:prstGeom prst="rect">
            <a:avLst/>
          </a:prstGeom>
        </p:spPr>
      </p:pic>
    </p:spTree>
    <p:extLst>
      <p:ext uri="{BB962C8B-B14F-4D97-AF65-F5344CB8AC3E}">
        <p14:creationId xmlns:p14="http://schemas.microsoft.com/office/powerpoint/2010/main" val="324498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646111" y="452718"/>
            <a:ext cx="9404723" cy="687313"/>
          </a:xfrm>
        </p:spPr>
        <p:txBody>
          <a:bodyPr>
            <a:normAutofit fontScale="90000"/>
          </a:bodyPr>
          <a:lstStyle/>
          <a:p>
            <a:r>
              <a:rPr lang="en-US" sz="4400" dirty="0">
                <a:latin typeface="Rockwell" panose="02060603020205020403" pitchFamily="18" charset="0"/>
              </a:rPr>
              <a:t>Conclusion :</a:t>
            </a:r>
          </a:p>
        </p:txBody>
      </p:sp>
      <p:sp>
        <p:nvSpPr>
          <p:cNvPr id="4" name="Content Placeholder 2">
            <a:extLst>
              <a:ext uri="{FF2B5EF4-FFF2-40B4-BE49-F238E27FC236}">
                <a16:creationId xmlns:a16="http://schemas.microsoft.com/office/drawing/2014/main" id="{F7CF3178-AFEA-44A3-BA38-FB626B76F338}"/>
              </a:ext>
            </a:extLst>
          </p:cNvPr>
          <p:cNvSpPr>
            <a:spLocks noGrp="1"/>
          </p:cNvSpPr>
          <p:nvPr>
            <p:ph idx="1"/>
          </p:nvPr>
        </p:nvSpPr>
        <p:spPr>
          <a:xfrm>
            <a:off x="1103313" y="1139825"/>
            <a:ext cx="10003302" cy="5718175"/>
          </a:xfrm>
        </p:spPr>
        <p:txBody>
          <a:bodyPr>
            <a:normAutofit/>
          </a:bodyPr>
          <a:lstStyle/>
          <a:p>
            <a:pPr lvl="1">
              <a:buFont typeface="Wingdings" panose="05000000000000000000" pitchFamily="2" charset="2"/>
              <a:buChar char="v"/>
            </a:pPr>
            <a:r>
              <a:rPr lang="en-US" sz="2000" dirty="0">
                <a:latin typeface="Tahoma" panose="020B0604030504040204" pitchFamily="34" charset="0"/>
                <a:ea typeface="Tahoma" panose="020B0604030504040204" pitchFamily="34" charset="0"/>
                <a:cs typeface="Tahoma" panose="020B0604030504040204" pitchFamily="34" charset="0"/>
              </a:rPr>
              <a:t>From Co-relation Heatmap (P - 18) :</a:t>
            </a:r>
          </a:p>
          <a:p>
            <a:pPr lvl="2">
              <a:buFont typeface="Wingdings" panose="05000000000000000000" pitchFamily="2" charset="2"/>
              <a:buChar char="§"/>
            </a:pPr>
            <a:r>
              <a:rPr lang="en-IN" sz="1400" dirty="0">
                <a:latin typeface="Tahoma" panose="020B0604030504040204" pitchFamily="34" charset="0"/>
                <a:ea typeface="Tahoma" panose="020B0604030504040204" pitchFamily="34" charset="0"/>
                <a:cs typeface="Tahoma" panose="020B0604030504040204" pitchFamily="34" charset="0"/>
              </a:rPr>
              <a:t>The lead time and total stay slightly related. This means for longer hotel stay people generally plan little before the actual arrival.</a:t>
            </a:r>
          </a:p>
          <a:p>
            <a:pPr lvl="2">
              <a:buFont typeface="Wingdings" panose="05000000000000000000" pitchFamily="2" charset="2"/>
              <a:buChar char="§"/>
            </a:pPr>
            <a:r>
              <a:rPr lang="en-IN" sz="1400" dirty="0" err="1">
                <a:latin typeface="Tahoma" panose="020B0604030504040204" pitchFamily="34" charset="0"/>
                <a:ea typeface="Tahoma" panose="020B0604030504040204" pitchFamily="34" charset="0"/>
                <a:cs typeface="Tahoma" panose="020B0604030504040204" pitchFamily="34" charset="0"/>
              </a:rPr>
              <a:t>adr</a:t>
            </a:r>
            <a:r>
              <a:rPr lang="en-IN" sz="1400" dirty="0">
                <a:latin typeface="Tahoma" panose="020B0604030504040204" pitchFamily="34" charset="0"/>
                <a:ea typeface="Tahoma" panose="020B0604030504040204" pitchFamily="34" charset="0"/>
                <a:cs typeface="Tahoma" panose="020B0604030504040204" pitchFamily="34" charset="0"/>
              </a:rPr>
              <a:t> is slightly correlated with adults as well as toddlers, which makes sense is more number of people means more service to deliver therefore more </a:t>
            </a:r>
            <a:r>
              <a:rPr lang="en-IN" sz="1400" dirty="0" err="1">
                <a:latin typeface="Tahoma" panose="020B0604030504040204" pitchFamily="34" charset="0"/>
                <a:ea typeface="Tahoma" panose="020B0604030504040204" pitchFamily="34" charset="0"/>
                <a:cs typeface="Tahoma" panose="020B0604030504040204" pitchFamily="34" charset="0"/>
              </a:rPr>
              <a:t>adr</a:t>
            </a:r>
            <a:r>
              <a:rPr lang="en-IN" sz="1400" dirty="0">
                <a:latin typeface="Tahoma" panose="020B0604030504040204" pitchFamily="34" charset="0"/>
                <a:ea typeface="Tahoma" panose="020B0604030504040204" pitchFamily="34" charset="0"/>
                <a:cs typeface="Tahoma" panose="020B0604030504040204" pitchFamily="34" charset="0"/>
              </a:rPr>
              <a:t>.</a:t>
            </a:r>
          </a:p>
          <a:p>
            <a:pPr lvl="1">
              <a:buFont typeface="Wingdings" panose="05000000000000000000" pitchFamily="2" charset="2"/>
              <a:buChar char="v"/>
            </a:pPr>
            <a:r>
              <a:rPr lang="en-IN" sz="2000" dirty="0">
                <a:latin typeface="Tahoma" panose="020B0604030504040204" pitchFamily="34" charset="0"/>
                <a:ea typeface="Tahoma" panose="020B0604030504040204" pitchFamily="34" charset="0"/>
                <a:cs typeface="Tahoma" panose="020B0604030504040204" pitchFamily="34" charset="0"/>
              </a:rPr>
              <a:t>Comparison of both the type of hotels(P – 19) :</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From the first figure we can clearly see that the City Hotel has a booking more than 50,000, which is around more than 60%; where as the resort hotel has booking more than 30,000 which is around 40% of total  bookings.</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The second figure shows us that the total night spent in City Hotel is more than 1,60,000 which is around 53%; where as the total night spend in resort hotel is around 1,40,000 which is around 47%.</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The 3</a:t>
            </a:r>
            <a:r>
              <a:rPr lang="en-IN" sz="1400" baseline="30000" dirty="0">
                <a:latin typeface="Tahoma" panose="020B0604030504040204" pitchFamily="34" charset="0"/>
                <a:ea typeface="Tahoma" panose="020B0604030504040204" pitchFamily="34" charset="0"/>
                <a:cs typeface="Tahoma" panose="020B0604030504040204" pitchFamily="34" charset="0"/>
              </a:rPr>
              <a:t>rd</a:t>
            </a:r>
            <a:r>
              <a:rPr lang="en-IN" sz="1400" dirty="0">
                <a:latin typeface="Tahoma" panose="020B0604030504040204" pitchFamily="34" charset="0"/>
                <a:ea typeface="Tahoma" panose="020B0604030504040204" pitchFamily="34" charset="0"/>
                <a:cs typeface="Tahoma" panose="020B0604030504040204" pitchFamily="34" charset="0"/>
              </a:rPr>
              <a:t> figure shows us that cancellations of </a:t>
            </a:r>
            <a:r>
              <a:rPr lang="en-IN" sz="1400" dirty="0" err="1">
                <a:latin typeface="Tahoma" panose="020B0604030504040204" pitchFamily="34" charset="0"/>
                <a:ea typeface="Tahoma" panose="020B0604030504040204" pitchFamily="34" charset="0"/>
                <a:cs typeface="Tahoma" panose="020B0604030504040204" pitchFamily="34" charset="0"/>
              </a:rPr>
              <a:t>CityHotel</a:t>
            </a:r>
            <a:r>
              <a:rPr lang="en-IN" sz="1400" dirty="0">
                <a:latin typeface="Tahoma" panose="020B0604030504040204" pitchFamily="34" charset="0"/>
                <a:ea typeface="Tahoma" panose="020B0604030504040204" pitchFamily="34" charset="0"/>
                <a:cs typeface="Tahoma" panose="020B0604030504040204" pitchFamily="34" charset="0"/>
              </a:rPr>
              <a:t> is higher than cancellations of Resort Hotel  when compared to the number of confirmations.</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Hence we can conclude that although number of bookings in Resort hotels is lesser than City hotel; but the cancellation rate is also less  and people prefer to stay longer there.</a:t>
            </a:r>
          </a:p>
          <a:p>
            <a:pPr lvl="2">
              <a:buFont typeface="Wingdings" panose="05000000000000000000" pitchFamily="2" charset="2"/>
              <a:buChar char="§"/>
            </a:pPr>
            <a:endParaRPr lang="en-IN"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1955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a:bodyPr>
          <a:lstStyle/>
          <a:p>
            <a:r>
              <a:rPr lang="en-US" sz="4400" dirty="0">
                <a:solidFill>
                  <a:schemeClr val="accent6">
                    <a:lumMod val="60000"/>
                    <a:lumOff val="40000"/>
                  </a:schemeClr>
                </a:solidFill>
                <a:latin typeface="Rockwell" panose="02060603020205020403" pitchFamily="18" charset="0"/>
              </a:rPr>
              <a:t>Interesting facts about hotel :</a:t>
            </a:r>
          </a:p>
        </p:txBody>
      </p:sp>
      <p:pic>
        <p:nvPicPr>
          <p:cNvPr id="7" name="Content Placeholder 6">
            <a:extLst>
              <a:ext uri="{FF2B5EF4-FFF2-40B4-BE49-F238E27FC236}">
                <a16:creationId xmlns:a16="http://schemas.microsoft.com/office/drawing/2014/main" id="{D7DC5651-A8E3-484F-8481-8562C56E2850}"/>
              </a:ext>
            </a:extLst>
          </p:cNvPr>
          <p:cNvPicPr>
            <a:picLocks noGrp="1" noChangeAspect="1"/>
          </p:cNvPicPr>
          <p:nvPr>
            <p:ph idx="1"/>
          </p:nvPr>
        </p:nvPicPr>
        <p:blipFill>
          <a:blip r:embed="rId3"/>
          <a:stretch>
            <a:fillRect/>
          </a:stretch>
        </p:blipFill>
        <p:spPr>
          <a:xfrm>
            <a:off x="1345049" y="1918027"/>
            <a:ext cx="3154855" cy="210426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a:extLst>
              <a:ext uri="{FF2B5EF4-FFF2-40B4-BE49-F238E27FC236}">
                <a16:creationId xmlns:a16="http://schemas.microsoft.com/office/drawing/2014/main" id="{24A22B80-E7E6-4F57-B7DA-38B0570ECC36}"/>
              </a:ext>
            </a:extLst>
          </p:cNvPr>
          <p:cNvPicPr>
            <a:picLocks noChangeAspect="1"/>
          </p:cNvPicPr>
          <p:nvPr/>
        </p:nvPicPr>
        <p:blipFill>
          <a:blip r:embed="rId4"/>
          <a:stretch>
            <a:fillRect/>
          </a:stretch>
        </p:blipFill>
        <p:spPr>
          <a:xfrm>
            <a:off x="1217117" y="3724977"/>
            <a:ext cx="3486424" cy="23220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11" name="TextBox 10">
            <a:extLst>
              <a:ext uri="{FF2B5EF4-FFF2-40B4-BE49-F238E27FC236}">
                <a16:creationId xmlns:a16="http://schemas.microsoft.com/office/drawing/2014/main" id="{D371B099-A8F1-47F9-A623-C6F194AC6C0C}"/>
              </a:ext>
            </a:extLst>
          </p:cNvPr>
          <p:cNvSpPr txBox="1"/>
          <p:nvPr/>
        </p:nvSpPr>
        <p:spPr>
          <a:xfrm>
            <a:off x="5053263" y="2097087"/>
            <a:ext cx="6285297" cy="4524315"/>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GB" dirty="0"/>
              <a:t>A hotel is an establishment that provides lodging, meals and other services for travellers paying guests .</a:t>
            </a:r>
          </a:p>
          <a:p>
            <a:pPr marL="285750" indent="-285750">
              <a:buClr>
                <a:schemeClr val="tx1"/>
              </a:buClr>
              <a:buFont typeface="Wingdings" panose="05000000000000000000" pitchFamily="2" charset="2"/>
              <a:buChar char="v"/>
            </a:pPr>
            <a:r>
              <a:rPr lang="en-GB" dirty="0"/>
              <a:t>The word hotel is derived from the French </a:t>
            </a:r>
            <a:r>
              <a:rPr lang="en-GB" dirty="0" err="1"/>
              <a:t>hôtel</a:t>
            </a:r>
            <a:r>
              <a:rPr lang="en-GB" dirty="0"/>
              <a:t> (coming from the same origin as hospital) .</a:t>
            </a:r>
          </a:p>
          <a:p>
            <a:pPr marL="285750" indent="-285750">
              <a:buClr>
                <a:schemeClr val="tx1"/>
              </a:buClr>
              <a:buFont typeface="Wingdings" panose="05000000000000000000" pitchFamily="2" charset="2"/>
              <a:buChar char="v"/>
            </a:pPr>
            <a:r>
              <a:rPr lang="en-GB" dirty="0"/>
              <a:t>Guinness World Records officially recognised Japan's Nishiyama Onsen </a:t>
            </a:r>
            <a:r>
              <a:rPr lang="en-GB" dirty="0" err="1"/>
              <a:t>Keiunkan</a:t>
            </a:r>
            <a:r>
              <a:rPr lang="en-GB" dirty="0"/>
              <a:t>, founded in 705, as the oldest hotel in the world .</a:t>
            </a:r>
          </a:p>
          <a:p>
            <a:pPr marL="285750" indent="-285750">
              <a:buClr>
                <a:schemeClr val="tx1"/>
              </a:buClr>
              <a:buFont typeface="Wingdings" panose="05000000000000000000" pitchFamily="2" charset="2"/>
              <a:buChar char="v"/>
            </a:pPr>
            <a:r>
              <a:rPr lang="en-GB" dirty="0"/>
              <a:t>In 2006, Guinness World Records listed the First World Hotel in Genting Highlands, Malaysia, as the world's largest hotel with a total of 6,118 rooms .</a:t>
            </a:r>
          </a:p>
          <a:p>
            <a:pPr marL="285750" indent="-285750">
              <a:buClr>
                <a:schemeClr val="tx1"/>
              </a:buClr>
              <a:buFont typeface="Wingdings" panose="05000000000000000000" pitchFamily="2" charset="2"/>
              <a:buChar char="v"/>
            </a:pPr>
            <a:r>
              <a:rPr lang="en-GB" dirty="0"/>
              <a:t>The Rosewood Guangzhou located on the top floors of the 108-story Guangzhou CTF Finance Centre in Tianhe District, Guangzhou, China. Soaring to 530-meters at it’s highest point, earns the singular status as the world's highest hotel.</a:t>
            </a:r>
          </a:p>
          <a:p>
            <a:pPr marL="285750" indent="-285750">
              <a:buClr>
                <a:schemeClr val="tx1"/>
              </a:buClr>
              <a:buFont typeface="Wingdings" panose="05000000000000000000" pitchFamily="2" charset="2"/>
              <a:buChar char="v"/>
            </a:pPr>
            <a:endParaRPr lang="en-GB" dirty="0"/>
          </a:p>
          <a:p>
            <a:pPr marL="285750" indent="-285750">
              <a:buClr>
                <a:schemeClr val="tx1"/>
              </a:buClr>
              <a:buFont typeface="Wingdings" panose="05000000000000000000" pitchFamily="2" charset="2"/>
              <a:buChar char="v"/>
            </a:pPr>
            <a:endParaRPr lang="en-IN" dirty="0"/>
          </a:p>
        </p:txBody>
      </p:sp>
    </p:spTree>
    <p:extLst>
      <p:ext uri="{BB962C8B-B14F-4D97-AF65-F5344CB8AC3E}">
        <p14:creationId xmlns:p14="http://schemas.microsoft.com/office/powerpoint/2010/main" val="2172179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7CF3178-AFEA-44A3-BA38-FB626B76F338}"/>
              </a:ext>
            </a:extLst>
          </p:cNvPr>
          <p:cNvSpPr>
            <a:spLocks noGrp="1"/>
          </p:cNvSpPr>
          <p:nvPr>
            <p:ph idx="1"/>
          </p:nvPr>
        </p:nvSpPr>
        <p:spPr>
          <a:xfrm>
            <a:off x="1103313" y="735981"/>
            <a:ext cx="10003302" cy="6122020"/>
          </a:xfrm>
        </p:spPr>
        <p:txBody>
          <a:bodyPr>
            <a:normAutofit/>
          </a:bodyPr>
          <a:lstStyle/>
          <a:p>
            <a:pPr lvl="1">
              <a:buFont typeface="Wingdings" panose="05000000000000000000" pitchFamily="2" charset="2"/>
              <a:buChar char="v"/>
            </a:pPr>
            <a:r>
              <a:rPr lang="en-US" sz="2000" dirty="0">
                <a:latin typeface="Tahoma" panose="020B0604030504040204" pitchFamily="34" charset="0"/>
                <a:ea typeface="Tahoma" panose="020B0604030504040204" pitchFamily="34" charset="0"/>
                <a:cs typeface="Tahoma" panose="020B0604030504040204" pitchFamily="34" charset="0"/>
              </a:rPr>
              <a:t>From top 10 agents plot (P – 20) :</a:t>
            </a:r>
          </a:p>
          <a:p>
            <a:pPr lvl="2">
              <a:buFont typeface="Arial" panose="020B0604020202020204" pitchFamily="34" charset="0"/>
              <a:buChar char="•"/>
            </a:pPr>
            <a:r>
              <a:rPr lang="en-US" sz="1400" dirty="0">
                <a:latin typeface="Tahoma" panose="020B0604030504040204" pitchFamily="34" charset="0"/>
                <a:ea typeface="Tahoma" panose="020B0604030504040204" pitchFamily="34" charset="0"/>
                <a:cs typeface="Tahoma" panose="020B0604030504040204" pitchFamily="34" charset="0"/>
              </a:rPr>
              <a:t>Agent no. 9 is doing a </a:t>
            </a:r>
            <a:r>
              <a:rPr lang="en-IN" sz="1400" dirty="0">
                <a:latin typeface="Tahoma" panose="020B0604030504040204" pitchFamily="34" charset="0"/>
                <a:ea typeface="Tahoma" panose="020B0604030504040204" pitchFamily="34" charset="0"/>
                <a:cs typeface="Tahoma" panose="020B0604030504040204" pitchFamily="34" charset="0"/>
              </a:rPr>
              <a:t>phenomenal job, as the number of bookings of this agent is not only the highest but also  around twice of the second highest agent no.  240.</a:t>
            </a:r>
          </a:p>
          <a:p>
            <a:pPr marL="800100" lvl="1">
              <a:buFont typeface="Wingdings" panose="05000000000000000000" pitchFamily="2" charset="2"/>
              <a:buChar char="v"/>
            </a:pPr>
            <a:r>
              <a:rPr lang="en-IN" sz="2000" dirty="0">
                <a:latin typeface="Tahoma" panose="020B0604030504040204" pitchFamily="34" charset="0"/>
                <a:ea typeface="Tahoma" panose="020B0604030504040204" pitchFamily="34" charset="0"/>
                <a:cs typeface="Tahoma" panose="020B0604030504040204" pitchFamily="34" charset="0"/>
              </a:rPr>
              <a:t>From top 10 countries with highest number of guests plot (P – 20) :</a:t>
            </a:r>
          </a:p>
          <a:p>
            <a:pPr marL="1257300" lvl="2"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We can clearly see, PRT stands for Portugal is an easy winner with number of guests around 17000, where as GBR or Great Britain with around 7500 guests comes second and FRA or France comes third with around 7000 guests.</a:t>
            </a:r>
          </a:p>
          <a:p>
            <a:pPr marL="857250" lvl="1">
              <a:buFont typeface="Wingdings" panose="05000000000000000000" pitchFamily="2" charset="2"/>
              <a:buChar char="v"/>
            </a:pPr>
            <a:r>
              <a:rPr lang="en-GB" sz="2000" dirty="0">
                <a:latin typeface="Tahoma" panose="020B0604030504040204" pitchFamily="34" charset="0"/>
                <a:ea typeface="Tahoma" panose="020B0604030504040204" pitchFamily="34" charset="0"/>
                <a:cs typeface="Tahoma" panose="020B0604030504040204" pitchFamily="34" charset="0"/>
              </a:rPr>
              <a:t>Comparison of </a:t>
            </a:r>
            <a:r>
              <a:rPr lang="en-GB" sz="2000" dirty="0" err="1">
                <a:latin typeface="Tahoma" panose="020B0604030504040204" pitchFamily="34" charset="0"/>
                <a:ea typeface="Tahoma" panose="020B0604030504040204" pitchFamily="34" charset="0"/>
                <a:cs typeface="Tahoma" panose="020B0604030504040204" pitchFamily="34" charset="0"/>
              </a:rPr>
              <a:t>adr</a:t>
            </a:r>
            <a:r>
              <a:rPr lang="en-GB" sz="2000" dirty="0">
                <a:latin typeface="Tahoma" panose="020B0604030504040204" pitchFamily="34" charset="0"/>
                <a:ea typeface="Tahoma" panose="020B0604030504040204" pitchFamily="34" charset="0"/>
                <a:cs typeface="Tahoma" panose="020B0604030504040204" pitchFamily="34" charset="0"/>
              </a:rPr>
              <a:t> with respect to number of adults and toddler plot (P – 21) :</a:t>
            </a:r>
          </a:p>
          <a:p>
            <a:pPr marL="1314450" lvl="2"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Although there are not much co –relation between </a:t>
            </a:r>
            <a:r>
              <a:rPr lang="en-IN" sz="1400" dirty="0" err="1">
                <a:latin typeface="Tahoma" panose="020B0604030504040204" pitchFamily="34" charset="0"/>
                <a:ea typeface="Tahoma" panose="020B0604030504040204" pitchFamily="34" charset="0"/>
                <a:cs typeface="Tahoma" panose="020B0604030504040204" pitchFamily="34" charset="0"/>
              </a:rPr>
              <a:t>adr</a:t>
            </a:r>
            <a:r>
              <a:rPr lang="en-IN" sz="1400" dirty="0">
                <a:latin typeface="Tahoma" panose="020B0604030504040204" pitchFamily="34" charset="0"/>
                <a:ea typeface="Tahoma" panose="020B0604030504040204" pitchFamily="34" charset="0"/>
                <a:cs typeface="Tahoma" panose="020B0604030504040204" pitchFamily="34" charset="0"/>
              </a:rPr>
              <a:t> and number of adults or toddler ; but we can clearly see the increase in number of adult or toddler the </a:t>
            </a:r>
            <a:r>
              <a:rPr lang="en-IN" sz="1400" dirty="0" err="1">
                <a:latin typeface="Tahoma" panose="020B0604030504040204" pitchFamily="34" charset="0"/>
                <a:ea typeface="Tahoma" panose="020B0604030504040204" pitchFamily="34" charset="0"/>
                <a:cs typeface="Tahoma" panose="020B0604030504040204" pitchFamily="34" charset="0"/>
              </a:rPr>
              <a:t>adr</a:t>
            </a:r>
            <a:r>
              <a:rPr lang="en-IN" sz="1400" dirty="0">
                <a:latin typeface="Tahoma" panose="020B0604030504040204" pitchFamily="34" charset="0"/>
                <a:ea typeface="Tahoma" panose="020B0604030504040204" pitchFamily="34" charset="0"/>
                <a:cs typeface="Tahoma" panose="020B0604030504040204" pitchFamily="34" charset="0"/>
              </a:rPr>
              <a:t> also increases.</a:t>
            </a:r>
          </a:p>
          <a:p>
            <a:pPr marL="914400" lvl="1">
              <a:buFont typeface="Wingdings" panose="05000000000000000000" pitchFamily="2" charset="2"/>
              <a:buChar char="v"/>
            </a:pPr>
            <a:r>
              <a:rPr lang="en-IN" sz="2000" dirty="0">
                <a:latin typeface="Tahoma" panose="020B0604030504040204" pitchFamily="34" charset="0"/>
                <a:ea typeface="Tahoma" panose="020B0604030504040204" pitchFamily="34" charset="0"/>
                <a:cs typeface="Tahoma" panose="020B0604030504040204" pitchFamily="34" charset="0"/>
              </a:rPr>
              <a:t>Impact of toddler/children on cancellation (P – 22) :</a:t>
            </a:r>
          </a:p>
          <a:p>
            <a:pPr marL="1371600" lvl="2"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Here it is clear that the cancellation is very hight in case of zero kids as compared to booking with kids. And with the increase in number of kids the rate of cancellation decreases, which is kind of obvious. Because couple with children plan much earlier and better for the security of their child than the couple with no child.</a:t>
            </a:r>
          </a:p>
          <a:p>
            <a:pPr marL="971550" lvl="1">
              <a:buFont typeface="Wingdings" panose="05000000000000000000" pitchFamily="2" charset="2"/>
              <a:buChar char="v"/>
            </a:pPr>
            <a:r>
              <a:rPr lang="en-IN" sz="1600" dirty="0">
                <a:latin typeface="Tahoma" panose="020B0604030504040204" pitchFamily="34" charset="0"/>
                <a:ea typeface="Tahoma" panose="020B0604030504040204" pitchFamily="34" charset="0"/>
                <a:cs typeface="Tahoma" panose="020B0604030504040204" pitchFamily="34" charset="0"/>
              </a:rPr>
              <a:t> Status of booking with respect to special requests (P – 22) :</a:t>
            </a:r>
          </a:p>
          <a:p>
            <a:pPr marL="1428750" lvl="2"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Here we can see with the increase in  number of special requests, the rate of cancellation decreased. As with zero(0) special requests there were around 30%  cancellations where as it decreased to less than 20% with single(1)  special request.</a:t>
            </a:r>
          </a:p>
        </p:txBody>
      </p:sp>
    </p:spTree>
    <p:extLst>
      <p:ext uri="{BB962C8B-B14F-4D97-AF65-F5344CB8AC3E}">
        <p14:creationId xmlns:p14="http://schemas.microsoft.com/office/powerpoint/2010/main" val="1368029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7CF3178-AFEA-44A3-BA38-FB626B76F338}"/>
              </a:ext>
            </a:extLst>
          </p:cNvPr>
          <p:cNvSpPr>
            <a:spLocks noGrp="1"/>
          </p:cNvSpPr>
          <p:nvPr>
            <p:ph idx="1"/>
          </p:nvPr>
        </p:nvSpPr>
        <p:spPr>
          <a:xfrm>
            <a:off x="1103313" y="735981"/>
            <a:ext cx="10003302" cy="6122020"/>
          </a:xfrm>
        </p:spPr>
        <p:txBody>
          <a:bodyPr>
            <a:normAutofit/>
          </a:bodyPr>
          <a:lstStyle/>
          <a:p>
            <a:pPr lvl="1">
              <a:buFont typeface="Wingdings" panose="05000000000000000000" pitchFamily="2" charset="2"/>
              <a:buChar char="v"/>
            </a:pPr>
            <a:r>
              <a:rPr lang="en-US" sz="2000" dirty="0">
                <a:latin typeface="Tahoma" panose="020B0604030504040204" pitchFamily="34" charset="0"/>
                <a:ea typeface="Tahoma" panose="020B0604030504040204" pitchFamily="34" charset="0"/>
                <a:cs typeface="Tahoma" panose="020B0604030504040204" pitchFamily="34" charset="0"/>
              </a:rPr>
              <a:t>From customer repetition plot (P – 23) :</a:t>
            </a:r>
          </a:p>
          <a:p>
            <a:pPr lvl="2">
              <a:buFont typeface="Arial" panose="020B0604020202020204" pitchFamily="34" charset="0"/>
              <a:buChar char="•"/>
            </a:pPr>
            <a:r>
              <a:rPr lang="en-US" sz="1800" dirty="0">
                <a:latin typeface="Tahoma" panose="020B0604030504040204" pitchFamily="34" charset="0"/>
                <a:ea typeface="Tahoma" panose="020B0604030504040204" pitchFamily="34" charset="0"/>
                <a:cs typeface="Tahoma" panose="020B0604030504040204" pitchFamily="34" charset="0"/>
              </a:rPr>
              <a:t> </a:t>
            </a:r>
            <a:r>
              <a:rPr lang="en-US" sz="1400" dirty="0">
                <a:latin typeface="Tahoma" panose="020B0604030504040204" pitchFamily="34" charset="0"/>
                <a:ea typeface="Tahoma" panose="020B0604030504040204" pitchFamily="34" charset="0"/>
                <a:cs typeface="Tahoma" panose="020B0604030504040204" pitchFamily="34" charset="0"/>
              </a:rPr>
              <a:t>Here we can se around 96% customers are new.  As customer retention is an important part of ideal business, the 4 percentage of repeated customers is not a good symbol. But on the other hand the higher the new customer the higher rate of growth can be seen.</a:t>
            </a:r>
          </a:p>
          <a:p>
            <a:pPr lvl="2">
              <a:buFont typeface="Arial" panose="020B0604020202020204" pitchFamily="34" charset="0"/>
              <a:buChar char="•"/>
            </a:pPr>
            <a:r>
              <a:rPr lang="en-US" sz="1400" dirty="0">
                <a:latin typeface="Tahoma" panose="020B0604030504040204" pitchFamily="34" charset="0"/>
                <a:ea typeface="Tahoma" panose="020B0604030504040204" pitchFamily="34" charset="0"/>
                <a:cs typeface="Tahoma" panose="020B0604030504040204" pitchFamily="34" charset="0"/>
              </a:rPr>
              <a:t>It is very important to maintain a equilibrium between rate of increase in new customers and rate of repeating customers.  Therefore personalized services, discounts and other special treatments should be served so that the customer will be loyal and these hotels will be their first preference.</a:t>
            </a:r>
          </a:p>
          <a:p>
            <a:pPr lvl="1">
              <a:buFont typeface="Wingdings" panose="05000000000000000000" pitchFamily="2" charset="2"/>
              <a:buChar char="v"/>
            </a:pPr>
            <a:r>
              <a:rPr lang="en-IN" sz="2000" dirty="0">
                <a:latin typeface="Tahoma" panose="020B0604030504040204" pitchFamily="34" charset="0"/>
                <a:ea typeface="Tahoma" panose="020B0604030504040204" pitchFamily="34" charset="0"/>
                <a:cs typeface="Tahoma" panose="020B0604030504040204" pitchFamily="34" charset="0"/>
              </a:rPr>
              <a:t>Impact of distribution channels on cancellation (P – 23) :</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From the two pie plots we can conclude that cancellation percentage decreased to almost half as compared to percentage of bookings, except TA/TO distribution, where it increased around 10%.</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This indicates several steps need to be taken. The travel agents and tour operators need to be trained so that this scenario changes.</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Any irregularity or mis-management in those channels need to be rectified ASAP.</a:t>
            </a:r>
          </a:p>
          <a:p>
            <a:pPr lvl="1">
              <a:buFont typeface="Wingdings" panose="05000000000000000000" pitchFamily="2" charset="2"/>
              <a:buChar char="v"/>
            </a:pPr>
            <a:r>
              <a:rPr lang="en-GB" sz="2000" dirty="0">
                <a:latin typeface="Tahoma" panose="020B0604030504040204" pitchFamily="34" charset="0"/>
                <a:ea typeface="Tahoma" panose="020B0604030504040204" pitchFamily="34" charset="0"/>
                <a:cs typeface="Tahoma" panose="020B0604030504040204" pitchFamily="34" charset="0"/>
              </a:rPr>
              <a:t>Effect of deposit type on cancellation (P – 24) :</a:t>
            </a:r>
          </a:p>
          <a:p>
            <a:pPr lvl="2">
              <a:buFont typeface="Arial" panose="020B0604020202020204" pitchFamily="34" charset="0"/>
              <a:buChar char="•"/>
            </a:pPr>
            <a:r>
              <a:rPr lang="en-GB" sz="1400" dirty="0">
                <a:latin typeface="Tahoma" panose="020B0604030504040204" pitchFamily="34" charset="0"/>
                <a:ea typeface="Tahoma" panose="020B0604030504040204" pitchFamily="34" charset="0"/>
                <a:cs typeface="Tahoma" panose="020B0604030504040204" pitchFamily="34" charset="0"/>
              </a:rPr>
              <a:t>Around 28% of bookings were cancelled by guests with no deposit, followed by 6% bookings were cancelled with Refundable.</a:t>
            </a:r>
          </a:p>
          <a:p>
            <a:pPr lvl="2">
              <a:buFont typeface="Arial" panose="020B0604020202020204" pitchFamily="34" charset="0"/>
              <a:buChar char="•"/>
            </a:pPr>
            <a:r>
              <a:rPr lang="en-GB" sz="1400" dirty="0">
                <a:latin typeface="Tahoma" panose="020B0604030504040204" pitchFamily="34" charset="0"/>
                <a:ea typeface="Tahoma" panose="020B0604030504040204" pitchFamily="34" charset="0"/>
                <a:cs typeface="Tahoma" panose="020B0604030504040204" pitchFamily="34" charset="0"/>
              </a:rPr>
              <a:t>So it's obvious that guests who do not pay any deposit while booking are likely to cancel more bookings.</a:t>
            </a:r>
            <a:endParaRPr lang="en-IN"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8739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7CF3178-AFEA-44A3-BA38-FB626B76F338}"/>
              </a:ext>
            </a:extLst>
          </p:cNvPr>
          <p:cNvSpPr>
            <a:spLocks noGrp="1"/>
          </p:cNvSpPr>
          <p:nvPr>
            <p:ph idx="1"/>
          </p:nvPr>
        </p:nvSpPr>
        <p:spPr>
          <a:xfrm>
            <a:off x="1103313" y="735981"/>
            <a:ext cx="10003302" cy="6122020"/>
          </a:xfrm>
        </p:spPr>
        <p:txBody>
          <a:bodyPr>
            <a:normAutofit/>
          </a:bodyPr>
          <a:lstStyle/>
          <a:p>
            <a:pPr lvl="1">
              <a:buFont typeface="Wingdings" panose="05000000000000000000" pitchFamily="2" charset="2"/>
              <a:buChar char="v"/>
            </a:pPr>
            <a:r>
              <a:rPr lang="en-US" sz="2000" dirty="0">
                <a:latin typeface="Tahoma" panose="020B0604030504040204" pitchFamily="34" charset="0"/>
                <a:ea typeface="Tahoma" panose="020B0604030504040204" pitchFamily="34" charset="0"/>
                <a:cs typeface="Tahoma" panose="020B0604030504040204" pitchFamily="34" charset="0"/>
              </a:rPr>
              <a:t>From type of meal plot ( P – 25) :</a:t>
            </a:r>
          </a:p>
          <a:p>
            <a:pPr lvl="2">
              <a:buFont typeface="Arial" panose="020B0604020202020204" pitchFamily="34" charset="0"/>
              <a:buChar char="•"/>
            </a:pPr>
            <a:r>
              <a:rPr lang="en-US" sz="1400" dirty="0">
                <a:latin typeface="Tahoma" panose="020B0604030504040204" pitchFamily="34" charset="0"/>
                <a:ea typeface="Tahoma" panose="020B0604030504040204" pitchFamily="34" charset="0"/>
                <a:cs typeface="Tahoma" panose="020B0604030504040204" pitchFamily="34" charset="0"/>
              </a:rPr>
              <a:t>We can see the most preferred type of meal package is Bed &amp; Breakfast(BB) with around 80% of preference.</a:t>
            </a:r>
          </a:p>
          <a:p>
            <a:pPr lvl="1">
              <a:buFont typeface="Wingdings" panose="05000000000000000000" pitchFamily="2" charset="2"/>
              <a:buChar char="v"/>
            </a:pPr>
            <a:r>
              <a:rPr lang="en-IN" sz="2000" dirty="0">
                <a:latin typeface="Tahoma" panose="020B0604030504040204" pitchFamily="34" charset="0"/>
                <a:ea typeface="Tahoma" panose="020B0604030504040204" pitchFamily="34" charset="0"/>
                <a:cs typeface="Tahoma" panose="020B0604030504040204" pitchFamily="34" charset="0"/>
              </a:rPr>
              <a:t>Type of customer plot (P -25) :</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Around 70000 bookings by transient customers and around 10000 bookings by transient-party , shows people prefer to book in last minute.</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Hence the hotels need to keep vacant rooms ready be occupied ASAP. So that no transient customer will be lost.</a:t>
            </a:r>
          </a:p>
          <a:p>
            <a:pPr marL="857250" lvl="1" indent="-342900">
              <a:buFont typeface="Wingdings" panose="05000000000000000000" pitchFamily="2" charset="2"/>
              <a:buChar char="v"/>
            </a:pPr>
            <a:r>
              <a:rPr lang="en-IN" sz="2000" dirty="0">
                <a:latin typeface="Tahoma" panose="020B0604030504040204" pitchFamily="34" charset="0"/>
                <a:ea typeface="Tahoma" panose="020B0604030504040204" pitchFamily="34" charset="0"/>
                <a:cs typeface="Tahoma" panose="020B0604030504040204" pitchFamily="34" charset="0"/>
              </a:rPr>
              <a:t>Types of room reserved vs types of room allotted (P -26) :</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Here the room type A is most reserved and allotted room, D type rooms are second and E type room are third.</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The number of reservation of A type room was around 55000; where as the number of allotted room were around 45000. </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All the other types of room’s scenario is opposite of A, as all of them have lesser reservation than number of allotment .</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Hence the hotels should focus on developing the A type rooms in place of other types of rooms if possible, or try to built them.</a:t>
            </a:r>
          </a:p>
        </p:txBody>
      </p:sp>
    </p:spTree>
    <p:extLst>
      <p:ext uri="{BB962C8B-B14F-4D97-AF65-F5344CB8AC3E}">
        <p14:creationId xmlns:p14="http://schemas.microsoft.com/office/powerpoint/2010/main" val="2251483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7CF3178-AFEA-44A3-BA38-FB626B76F338}"/>
              </a:ext>
            </a:extLst>
          </p:cNvPr>
          <p:cNvSpPr>
            <a:spLocks noGrp="1"/>
          </p:cNvSpPr>
          <p:nvPr>
            <p:ph idx="1"/>
          </p:nvPr>
        </p:nvSpPr>
        <p:spPr>
          <a:xfrm>
            <a:off x="1103313" y="735981"/>
            <a:ext cx="10003302" cy="6122020"/>
          </a:xfrm>
        </p:spPr>
        <p:txBody>
          <a:bodyPr>
            <a:normAutofit/>
          </a:bodyPr>
          <a:lstStyle/>
          <a:p>
            <a:pPr lvl="1">
              <a:buFont typeface="Wingdings" panose="05000000000000000000" pitchFamily="2" charset="2"/>
              <a:buChar char="v"/>
            </a:pPr>
            <a:r>
              <a:rPr lang="en-IN" sz="2000" dirty="0">
                <a:latin typeface="Tahoma" panose="020B0604030504040204" pitchFamily="34" charset="0"/>
                <a:ea typeface="Tahoma" panose="020B0604030504040204" pitchFamily="34" charset="0"/>
                <a:cs typeface="Tahoma" panose="020B0604030504040204" pitchFamily="34" charset="0"/>
              </a:rPr>
              <a:t>Booking in all three years (P – 27) :</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We can see a clear increase in booking in both the types of hotels during 2015-2016; but in 2017 the numbers dropped.</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This analysis might be helpful in reviving the booking numbers.</a:t>
            </a:r>
          </a:p>
          <a:p>
            <a:pPr lvl="1">
              <a:buFont typeface="Wingdings" panose="05000000000000000000" pitchFamily="2" charset="2"/>
              <a:buChar char="v"/>
            </a:pPr>
            <a:r>
              <a:rPr lang="en-IN" sz="2000" dirty="0">
                <a:latin typeface="Tahoma" panose="020B0604030504040204" pitchFamily="34" charset="0"/>
                <a:ea typeface="Tahoma" panose="020B0604030504040204" pitchFamily="34" charset="0"/>
                <a:cs typeface="Tahoma" panose="020B0604030504040204" pitchFamily="34" charset="0"/>
              </a:rPr>
              <a:t>Booking  line plot of both the hotels with time (P - 27) :</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We can see the number of booking decreases in the festive seasons(i.e. : in  December) </a:t>
            </a:r>
          </a:p>
          <a:p>
            <a:pPr lvl="1">
              <a:buFont typeface="Wingdings" panose="05000000000000000000" pitchFamily="2" charset="2"/>
              <a:buChar char="v"/>
            </a:pPr>
            <a:r>
              <a:rPr lang="en-GB" sz="2000" dirty="0" err="1">
                <a:latin typeface="Tahoma" panose="020B0604030504040204" pitchFamily="34" charset="0"/>
                <a:ea typeface="Tahoma" panose="020B0604030504040204" pitchFamily="34" charset="0"/>
                <a:cs typeface="Tahoma" panose="020B0604030504040204" pitchFamily="34" charset="0"/>
              </a:rPr>
              <a:t>Adr</a:t>
            </a:r>
            <a:r>
              <a:rPr lang="en-GB" sz="2000" dirty="0">
                <a:latin typeface="Tahoma" panose="020B0604030504040204" pitchFamily="34" charset="0"/>
                <a:ea typeface="Tahoma" panose="020B0604030504040204" pitchFamily="34" charset="0"/>
                <a:cs typeface="Tahoma" panose="020B0604030504040204" pitchFamily="34" charset="0"/>
              </a:rPr>
              <a:t> of both the hotels in every month (P – 28):</a:t>
            </a:r>
          </a:p>
          <a:p>
            <a:pPr lvl="2">
              <a:buFont typeface="Arial" panose="020B0604020202020204" pitchFamily="34" charset="0"/>
              <a:buChar char="•"/>
            </a:pPr>
            <a:r>
              <a:rPr lang="en-GB" sz="1400" dirty="0">
                <a:latin typeface="Tahoma" panose="020B0604030504040204" pitchFamily="34" charset="0"/>
                <a:ea typeface="Tahoma" panose="020B0604030504040204" pitchFamily="34" charset="0"/>
                <a:cs typeface="Tahoma" panose="020B0604030504040204" pitchFamily="34" charset="0"/>
              </a:rPr>
              <a:t>For Resort Hotel, ADR is more expensive during July, August &amp; September and for City Hotel, ADR is slightly more during March, April &amp; May.</a:t>
            </a:r>
          </a:p>
          <a:p>
            <a:pPr lvl="1">
              <a:buFont typeface="Wingdings" panose="05000000000000000000" pitchFamily="2" charset="2"/>
              <a:buChar char="v"/>
            </a:pPr>
            <a:r>
              <a:rPr lang="en-IN" sz="2000" dirty="0">
                <a:latin typeface="Tahoma" panose="020B0604030504040204" pitchFamily="34" charset="0"/>
                <a:ea typeface="Tahoma" panose="020B0604030504040204" pitchFamily="34" charset="0"/>
                <a:cs typeface="Tahoma" panose="020B0604030504040204" pitchFamily="34" charset="0"/>
              </a:rPr>
              <a:t>Busiest months of the year (P – 28) :</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We can see month of August brings the highest number of visitors.</a:t>
            </a:r>
          </a:p>
          <a:p>
            <a:pPr lvl="2">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Hence more employees need to be appointed before the month to serve the guests.</a:t>
            </a:r>
          </a:p>
        </p:txBody>
      </p:sp>
    </p:spTree>
    <p:extLst>
      <p:ext uri="{BB962C8B-B14F-4D97-AF65-F5344CB8AC3E}">
        <p14:creationId xmlns:p14="http://schemas.microsoft.com/office/powerpoint/2010/main" val="3331587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8DAD5DC-9A64-498B-977D-1ADFB5C169D1}"/>
              </a:ext>
            </a:extLst>
          </p:cNvPr>
          <p:cNvSpPr txBox="1"/>
          <p:nvPr/>
        </p:nvSpPr>
        <p:spPr>
          <a:xfrm>
            <a:off x="3789714" y="2740504"/>
            <a:ext cx="3608614" cy="830997"/>
          </a:xfrm>
          <a:prstGeom prst="rect">
            <a:avLst/>
          </a:prstGeom>
          <a:noFill/>
        </p:spPr>
        <p:txBody>
          <a:bodyPr wrap="square">
            <a:spAutoFit/>
          </a:bodyPr>
          <a:lstStyle/>
          <a:p>
            <a:pPr algn="ctr"/>
            <a:r>
              <a:rPr lang="en-US" sz="4800" b="1" dirty="0">
                <a:ln w="0"/>
                <a:gradFill>
                  <a:gsLst>
                    <a:gs pos="21000">
                      <a:srgbClr val="53575C"/>
                    </a:gs>
                    <a:gs pos="88000">
                      <a:srgbClr val="C5C7CA"/>
                    </a:gs>
                  </a:gsLst>
                  <a:lin ang="5400000"/>
                </a:gradFill>
                <a:latin typeface="Cooper Black" panose="0208090404030B020404" pitchFamily="18" charset="0"/>
              </a:rPr>
              <a:t>Thank You</a:t>
            </a:r>
          </a:p>
        </p:txBody>
      </p:sp>
    </p:spTree>
    <p:extLst>
      <p:ext uri="{BB962C8B-B14F-4D97-AF65-F5344CB8AC3E}">
        <p14:creationId xmlns:p14="http://schemas.microsoft.com/office/powerpoint/2010/main" val="1902613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a:xfrm>
            <a:off x="646111" y="452718"/>
            <a:ext cx="9404723" cy="718160"/>
          </a:xfrm>
        </p:spPr>
        <p:txBody>
          <a:bodyPr>
            <a:normAutofit fontScale="90000"/>
          </a:bodyPr>
          <a:lstStyle/>
          <a:p>
            <a:r>
              <a:rPr lang="en-US" sz="4400" dirty="0">
                <a:solidFill>
                  <a:schemeClr val="accent6">
                    <a:lumMod val="60000"/>
                    <a:lumOff val="40000"/>
                  </a:schemeClr>
                </a:solidFill>
                <a:latin typeface="Rockwell" panose="02060603020205020403" pitchFamily="18" charset="0"/>
              </a:rPr>
              <a:t>Work flow  of EDA : </a:t>
            </a:r>
          </a:p>
        </p:txBody>
      </p:sp>
      <p:graphicFrame>
        <p:nvGraphicFramePr>
          <p:cNvPr id="6" name="Content Placeholder 5">
            <a:extLst>
              <a:ext uri="{FF2B5EF4-FFF2-40B4-BE49-F238E27FC236}">
                <a16:creationId xmlns:a16="http://schemas.microsoft.com/office/drawing/2014/main" id="{41772552-EB00-4406-982E-F880E074CE14}"/>
              </a:ext>
            </a:extLst>
          </p:cNvPr>
          <p:cNvGraphicFramePr>
            <a:graphicFrameLocks noGrp="1"/>
          </p:cNvGraphicFramePr>
          <p:nvPr>
            <p:ph idx="1"/>
            <p:extLst>
              <p:ext uri="{D42A27DB-BD31-4B8C-83A1-F6EECF244321}">
                <p14:modId xmlns:p14="http://schemas.microsoft.com/office/powerpoint/2010/main" val="4243772276"/>
              </p:ext>
            </p:extLst>
          </p:nvPr>
        </p:nvGraphicFramePr>
        <p:xfrm>
          <a:off x="1143000" y="1594104"/>
          <a:ext cx="9906000" cy="43573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3417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B6CE4-2B13-4715-B5B2-615A55922CA1}"/>
              </a:ext>
            </a:extLst>
          </p:cNvPr>
          <p:cNvSpPr>
            <a:spLocks noGrp="1"/>
          </p:cNvSpPr>
          <p:nvPr>
            <p:ph type="title"/>
          </p:nvPr>
        </p:nvSpPr>
        <p:spPr/>
        <p:txBody>
          <a:bodyPr>
            <a:normAutofit fontScale="90000"/>
          </a:bodyPr>
          <a:lstStyle/>
          <a:p>
            <a:pPr marL="571500" indent="-571500">
              <a:buSzPct val="117000"/>
              <a:buBlip>
                <a:blip r:embed="rId3"/>
              </a:buBlip>
            </a:pPr>
            <a:r>
              <a:rPr lang="en-US" sz="4400" dirty="0">
                <a:solidFill>
                  <a:schemeClr val="accent6">
                    <a:lumMod val="50000"/>
                  </a:schemeClr>
                </a:solidFill>
                <a:latin typeface="Segoe UI Variable Small Semibol" pitchFamily="2" charset="0"/>
              </a:rPr>
              <a:t>Data collection and understanding :</a:t>
            </a:r>
          </a:p>
        </p:txBody>
      </p:sp>
      <p:sp>
        <p:nvSpPr>
          <p:cNvPr id="11" name="Content Placeholder 10">
            <a:extLst>
              <a:ext uri="{FF2B5EF4-FFF2-40B4-BE49-F238E27FC236}">
                <a16:creationId xmlns:a16="http://schemas.microsoft.com/office/drawing/2014/main" id="{43D86E70-E227-4B67-81E1-0CD536DE6735}"/>
              </a:ext>
            </a:extLst>
          </p:cNvPr>
          <p:cNvSpPr>
            <a:spLocks noGrp="1"/>
          </p:cNvSpPr>
          <p:nvPr>
            <p:ph sz="half" idx="1"/>
          </p:nvPr>
        </p:nvSpPr>
        <p:spPr>
          <a:xfrm>
            <a:off x="1141413" y="1992631"/>
            <a:ext cx="9905998" cy="2542649"/>
          </a:xfrm>
        </p:spPr>
        <p:txBody>
          <a:bodyPr/>
          <a:lstStyle/>
          <a:p>
            <a:pPr>
              <a:buFont typeface="Wingdings" panose="05000000000000000000" pitchFamily="2" charset="2"/>
              <a:buChar char="v"/>
            </a:pPr>
            <a:r>
              <a:rPr lang="en-IN" dirty="0"/>
              <a:t> Imported all the libraries.</a:t>
            </a:r>
          </a:p>
          <a:p>
            <a:pPr>
              <a:buFont typeface="Wingdings" panose="05000000000000000000" pitchFamily="2" charset="2"/>
              <a:buChar char="v"/>
            </a:pPr>
            <a:r>
              <a:rPr lang="en-IN" dirty="0"/>
              <a:t> I saved the path of the file ‘Hotel Bookings.csv’ as path .</a:t>
            </a:r>
          </a:p>
          <a:p>
            <a:pPr>
              <a:buFont typeface="Wingdings" panose="05000000000000000000" pitchFamily="2" charset="2"/>
              <a:buChar char="v"/>
            </a:pPr>
            <a:r>
              <a:rPr lang="en-IN" dirty="0"/>
              <a:t> Then read the csv file by using  pandas.read_csv(path) function.</a:t>
            </a:r>
          </a:p>
          <a:p>
            <a:pPr>
              <a:buFont typeface="Wingdings" panose="05000000000000000000" pitchFamily="2" charset="2"/>
              <a:buChar char="v"/>
            </a:pPr>
            <a:r>
              <a:rPr lang="en-IN" dirty="0"/>
              <a:t> First 5 rows :</a:t>
            </a:r>
          </a:p>
          <a:p>
            <a:pPr marL="0" indent="0">
              <a:buNone/>
            </a:pPr>
            <a:endParaRPr lang="en-IN" dirty="0"/>
          </a:p>
          <a:p>
            <a:pPr>
              <a:buFont typeface="Wingdings" panose="05000000000000000000" pitchFamily="2" charset="2"/>
              <a:buChar char="v"/>
            </a:pPr>
            <a:endParaRPr lang="en-IN" dirty="0"/>
          </a:p>
        </p:txBody>
      </p:sp>
      <p:pic>
        <p:nvPicPr>
          <p:cNvPr id="6" name="Picture 5">
            <a:extLst>
              <a:ext uri="{FF2B5EF4-FFF2-40B4-BE49-F238E27FC236}">
                <a16:creationId xmlns:a16="http://schemas.microsoft.com/office/drawing/2014/main" id="{1900C07E-4FAA-466B-9F58-19698AE1878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Lst>
          </a:blip>
          <a:stretch>
            <a:fillRect/>
          </a:stretch>
        </p:blipFill>
        <p:spPr>
          <a:xfrm>
            <a:off x="1519189" y="3749427"/>
            <a:ext cx="9150445" cy="2542649"/>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139841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02CDE8-887A-4801-8154-519B94119DCE}"/>
              </a:ext>
            </a:extLst>
          </p:cNvPr>
          <p:cNvSpPr>
            <a:spLocks noGrp="1"/>
          </p:cNvSpPr>
          <p:nvPr>
            <p:ph sz="half" idx="1"/>
          </p:nvPr>
        </p:nvSpPr>
        <p:spPr>
          <a:xfrm>
            <a:off x="1193533" y="132202"/>
            <a:ext cx="9966554" cy="6923117"/>
          </a:xfrm>
        </p:spPr>
        <p:txBody>
          <a:bodyPr>
            <a:normAutofit/>
          </a:bodyPr>
          <a:lstStyle/>
          <a:p>
            <a:pPr>
              <a:buFont typeface="Wingdings" panose="05000000000000000000" pitchFamily="2" charset="2"/>
              <a:buChar char="v"/>
            </a:pPr>
            <a:endParaRPr lang="en-IN" dirty="0"/>
          </a:p>
          <a:p>
            <a:pPr>
              <a:buFont typeface="Wingdings" panose="05000000000000000000" pitchFamily="2" charset="2"/>
              <a:buChar char="v"/>
            </a:pPr>
            <a:r>
              <a:rPr lang="en-IN" dirty="0"/>
              <a:t> Last 5 rows :</a:t>
            </a:r>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marL="0" indent="0">
              <a:buNone/>
            </a:pPr>
            <a:endParaRPr lang="en-IN" dirty="0"/>
          </a:p>
          <a:p>
            <a:pPr>
              <a:buFont typeface="Wingdings" panose="05000000000000000000" pitchFamily="2" charset="2"/>
              <a:buChar char="v"/>
            </a:pPr>
            <a:r>
              <a:rPr lang="en-IN" dirty="0"/>
              <a:t> Column names :</a:t>
            </a:r>
          </a:p>
          <a:p>
            <a:pPr marL="457200" lvl="1" indent="0">
              <a:buNone/>
            </a:pPr>
            <a:r>
              <a:rPr lang="en-IN" dirty="0"/>
              <a:t>['hotel', '</a:t>
            </a:r>
            <a:r>
              <a:rPr lang="en-IN" dirty="0" err="1"/>
              <a:t>is_canceled</a:t>
            </a:r>
            <a:r>
              <a:rPr lang="en-IN" dirty="0"/>
              <a:t>', '</a:t>
            </a:r>
            <a:r>
              <a:rPr lang="en-IN" dirty="0" err="1"/>
              <a:t>lead_time</a:t>
            </a:r>
            <a:r>
              <a:rPr lang="en-IN" dirty="0"/>
              <a:t>', 'arrival_date_year','</a:t>
            </a:r>
            <a:r>
              <a:rPr lang="en-IN" dirty="0" err="1"/>
              <a:t>arrival_date_month</a:t>
            </a:r>
            <a:r>
              <a:rPr lang="en-IN" dirty="0"/>
              <a:t>', 'arrival_date_week_number','</a:t>
            </a:r>
            <a:r>
              <a:rPr lang="en-IN" dirty="0" err="1"/>
              <a:t>arrival_date_day_of_month</a:t>
            </a:r>
            <a:r>
              <a:rPr lang="en-IN" dirty="0"/>
              <a:t>', 'stays_in_weekend_nights','</a:t>
            </a:r>
            <a:r>
              <a:rPr lang="en-IN" dirty="0" err="1"/>
              <a:t>stays_in_week_nights</a:t>
            </a:r>
            <a:r>
              <a:rPr lang="en-IN" dirty="0"/>
              <a:t>', 'adults', 'children', 'babies', '</a:t>
            </a:r>
            <a:r>
              <a:rPr lang="en-IN" dirty="0" err="1"/>
              <a:t>meal','country</a:t>
            </a:r>
            <a:r>
              <a:rPr lang="en-IN" dirty="0"/>
              <a:t>', '</a:t>
            </a:r>
            <a:r>
              <a:rPr lang="en-IN" dirty="0" err="1"/>
              <a:t>market_segment</a:t>
            </a:r>
            <a:r>
              <a:rPr lang="en-IN" dirty="0"/>
              <a:t>', 'distribution_channel','</a:t>
            </a:r>
            <a:r>
              <a:rPr lang="en-IN" dirty="0" err="1"/>
              <a:t>is_repeated_guest</a:t>
            </a:r>
            <a:r>
              <a:rPr lang="en-IN" dirty="0"/>
              <a:t>', 'previous_cancellations','</a:t>
            </a:r>
            <a:r>
              <a:rPr lang="en-IN" dirty="0" err="1"/>
              <a:t>previous_bookings_not_canceled</a:t>
            </a:r>
            <a:r>
              <a:rPr lang="en-IN" dirty="0"/>
              <a:t>', 'reserved_room_type','</a:t>
            </a:r>
            <a:r>
              <a:rPr lang="en-IN" dirty="0" err="1"/>
              <a:t>assigned_room_type</a:t>
            </a:r>
            <a:r>
              <a:rPr lang="en-IN" dirty="0"/>
              <a:t>', '</a:t>
            </a:r>
            <a:r>
              <a:rPr lang="en-IN" dirty="0" err="1"/>
              <a:t>booking_changes</a:t>
            </a:r>
            <a:r>
              <a:rPr lang="en-IN" dirty="0"/>
              <a:t>', '</a:t>
            </a:r>
            <a:r>
              <a:rPr lang="en-IN" dirty="0" err="1"/>
              <a:t>deposit_type</a:t>
            </a:r>
            <a:r>
              <a:rPr lang="en-IN" dirty="0"/>
              <a:t>', '</a:t>
            </a:r>
            <a:r>
              <a:rPr lang="en-IN" dirty="0" err="1"/>
              <a:t>agent','company</a:t>
            </a:r>
            <a:r>
              <a:rPr lang="en-IN" dirty="0"/>
              <a:t>', '</a:t>
            </a:r>
            <a:r>
              <a:rPr lang="en-IN" dirty="0" err="1"/>
              <a:t>days_in_waiting_list</a:t>
            </a:r>
            <a:r>
              <a:rPr lang="en-IN" dirty="0"/>
              <a:t>', '</a:t>
            </a:r>
            <a:r>
              <a:rPr lang="en-IN" dirty="0" err="1"/>
              <a:t>customer_type</a:t>
            </a:r>
            <a:r>
              <a:rPr lang="en-IN" dirty="0"/>
              <a:t>', '</a:t>
            </a:r>
            <a:r>
              <a:rPr lang="en-IN" dirty="0" err="1"/>
              <a:t>adr</a:t>
            </a:r>
            <a:r>
              <a:rPr lang="en-IN" dirty="0"/>
              <a:t>','</a:t>
            </a:r>
            <a:r>
              <a:rPr lang="en-IN" dirty="0" err="1"/>
              <a:t>required_car_parking_spaces</a:t>
            </a:r>
            <a:r>
              <a:rPr lang="en-IN" dirty="0"/>
              <a:t>', 'total_of_special_requests','</a:t>
            </a:r>
            <a:r>
              <a:rPr lang="en-IN" dirty="0" err="1"/>
              <a:t>reservation_status</a:t>
            </a:r>
            <a:r>
              <a:rPr lang="en-IN" dirty="0"/>
              <a:t>', '</a:t>
            </a:r>
            <a:r>
              <a:rPr lang="en-IN" dirty="0" err="1"/>
              <a:t>reservation_status_date</a:t>
            </a:r>
            <a:r>
              <a:rPr lang="en-IN" dirty="0"/>
              <a:t>']</a:t>
            </a:r>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a:buFont typeface="Wingdings" panose="05000000000000000000" pitchFamily="2" charset="2"/>
              <a:buChar char="v"/>
            </a:pPr>
            <a:endParaRPr lang="en-IN" dirty="0"/>
          </a:p>
          <a:p>
            <a:pPr marL="0" indent="0">
              <a:buNone/>
            </a:pPr>
            <a:endParaRPr lang="en-IN" dirty="0"/>
          </a:p>
          <a:p>
            <a:pPr marL="0" indent="0">
              <a:buNone/>
            </a:pPr>
            <a:endParaRPr lang="en-IN" dirty="0"/>
          </a:p>
        </p:txBody>
      </p:sp>
      <p:pic>
        <p:nvPicPr>
          <p:cNvPr id="6" name="Picture 5">
            <a:extLst>
              <a:ext uri="{FF2B5EF4-FFF2-40B4-BE49-F238E27FC236}">
                <a16:creationId xmlns:a16="http://schemas.microsoft.com/office/drawing/2014/main" id="{9FCCB316-E08B-4106-A190-708EE7A361F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300"/>
                    </a14:imgEffect>
                    <a14:imgEffect>
                      <a14:saturation sat="200000"/>
                    </a14:imgEffect>
                  </a14:imgLayer>
                </a14:imgProps>
              </a:ext>
            </a:extLst>
          </a:blip>
          <a:stretch>
            <a:fillRect/>
          </a:stretch>
        </p:blipFill>
        <p:spPr>
          <a:xfrm>
            <a:off x="1724412" y="1181065"/>
            <a:ext cx="8743176" cy="2412695"/>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4167013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58AA7F6-B559-441C-9BB6-F00E74671B87}"/>
              </a:ext>
            </a:extLst>
          </p:cNvPr>
          <p:cNvSpPr>
            <a:spLocks noGrp="1"/>
          </p:cNvSpPr>
          <p:nvPr>
            <p:ph sz="half" idx="1"/>
          </p:nvPr>
        </p:nvSpPr>
        <p:spPr>
          <a:xfrm>
            <a:off x="1141413" y="694063"/>
            <a:ext cx="9905999" cy="6070294"/>
          </a:xfrm>
        </p:spPr>
        <p:txBody>
          <a:bodyPr/>
          <a:lstStyle/>
          <a:p>
            <a:pPr>
              <a:buFont typeface="Wingdings" panose="05000000000000000000" pitchFamily="2" charset="2"/>
              <a:buChar char="v"/>
            </a:pPr>
            <a:r>
              <a:rPr lang="en-IN" dirty="0"/>
              <a:t> Information of the data :</a:t>
            </a:r>
          </a:p>
          <a:p>
            <a:pPr marL="0" indent="0">
              <a:buNone/>
            </a:pPr>
            <a:endParaRPr lang="en-IN" dirty="0"/>
          </a:p>
        </p:txBody>
      </p:sp>
      <p:pic>
        <p:nvPicPr>
          <p:cNvPr id="6" name="Picture 5">
            <a:extLst>
              <a:ext uri="{FF2B5EF4-FFF2-40B4-BE49-F238E27FC236}">
                <a16:creationId xmlns:a16="http://schemas.microsoft.com/office/drawing/2014/main" id="{762A13B7-8B68-4F30-9A72-10A6D6FB85E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tretch>
            <a:fillRect/>
          </a:stretch>
        </p:blipFill>
        <p:spPr>
          <a:xfrm>
            <a:off x="4014042" y="1104619"/>
            <a:ext cx="4160739" cy="5536282"/>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962320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6530B-713D-4AC4-8DA3-54E5A3AC49F9}"/>
              </a:ext>
            </a:extLst>
          </p:cNvPr>
          <p:cNvSpPr>
            <a:spLocks noGrp="1"/>
          </p:cNvSpPr>
          <p:nvPr>
            <p:ph type="title"/>
          </p:nvPr>
        </p:nvSpPr>
        <p:spPr/>
        <p:txBody>
          <a:bodyPr/>
          <a:lstStyle/>
          <a:p>
            <a:pPr marL="571500" indent="-571500">
              <a:buClr>
                <a:schemeClr val="accent6">
                  <a:lumMod val="60000"/>
                  <a:lumOff val="40000"/>
                </a:schemeClr>
              </a:buClr>
              <a:buFont typeface="Century Gothic" panose="020B0502020202020204" pitchFamily="34" charset="0"/>
              <a:buChar char="►"/>
            </a:pPr>
            <a:r>
              <a:rPr lang="en-IN" sz="3600" dirty="0">
                <a:solidFill>
                  <a:schemeClr val="accent6">
                    <a:lumMod val="60000"/>
                    <a:lumOff val="40000"/>
                  </a:schemeClr>
                </a:solidFill>
              </a:rPr>
              <a:t>Let’s understand the columns :</a:t>
            </a:r>
          </a:p>
        </p:txBody>
      </p:sp>
      <p:sp>
        <p:nvSpPr>
          <p:cNvPr id="3" name="Content Placeholder 2">
            <a:extLst>
              <a:ext uri="{FF2B5EF4-FFF2-40B4-BE49-F238E27FC236}">
                <a16:creationId xmlns:a16="http://schemas.microsoft.com/office/drawing/2014/main" id="{F352226B-28B3-4371-9F3C-A049B07FA5F2}"/>
              </a:ext>
            </a:extLst>
          </p:cNvPr>
          <p:cNvSpPr>
            <a:spLocks noGrp="1"/>
          </p:cNvSpPr>
          <p:nvPr>
            <p:ph idx="1"/>
          </p:nvPr>
        </p:nvSpPr>
        <p:spPr>
          <a:xfrm>
            <a:off x="1141412" y="1658142"/>
            <a:ext cx="9905999" cy="5199857"/>
          </a:xfrm>
        </p:spPr>
        <p:txBody>
          <a:bodyPr>
            <a:normAutofit/>
          </a:bodyPr>
          <a:lstStyle/>
          <a:p>
            <a:r>
              <a:rPr lang="en-US" b="1"/>
              <a:t>hotel</a:t>
            </a:r>
            <a:r>
              <a:rPr lang="en-US"/>
              <a:t> : </a:t>
            </a:r>
            <a:r>
              <a:rPr lang="en-US" i="1"/>
              <a:t>Hotel(Resort Hotel or City Hotel)</a:t>
            </a:r>
            <a:endParaRPr lang="en-US"/>
          </a:p>
          <a:p>
            <a:r>
              <a:rPr lang="en-US" b="1"/>
              <a:t>is_canceled</a:t>
            </a:r>
            <a:r>
              <a:rPr lang="en-US"/>
              <a:t> : </a:t>
            </a:r>
            <a:r>
              <a:rPr lang="en-US" i="1"/>
              <a:t>Value indicating if the booking was canceled (1) or not (0)</a:t>
            </a:r>
            <a:endParaRPr lang="en-US"/>
          </a:p>
          <a:p>
            <a:r>
              <a:rPr lang="en-US" b="1"/>
              <a:t>lead_time</a:t>
            </a:r>
            <a:r>
              <a:rPr lang="en-US"/>
              <a:t> :</a:t>
            </a:r>
            <a:r>
              <a:rPr lang="en-US" i="1"/>
              <a:t> Number of days that elapsed between the entering date of the booking into the PMS and the arrival date</a:t>
            </a:r>
            <a:endParaRPr lang="en-US"/>
          </a:p>
          <a:p>
            <a:r>
              <a:rPr lang="en-US" b="1"/>
              <a:t>arrival_date_year</a:t>
            </a:r>
            <a:r>
              <a:rPr lang="en-US"/>
              <a:t> : </a:t>
            </a:r>
            <a:r>
              <a:rPr lang="en-US" i="1"/>
              <a:t>Year of arrival date</a:t>
            </a:r>
            <a:endParaRPr lang="en-US"/>
          </a:p>
          <a:p>
            <a:r>
              <a:rPr lang="en-US" b="1"/>
              <a:t>arrival_date_month</a:t>
            </a:r>
            <a:r>
              <a:rPr lang="en-US"/>
              <a:t> : </a:t>
            </a:r>
            <a:r>
              <a:rPr lang="en-US" i="1"/>
              <a:t>Month of arrival date</a:t>
            </a:r>
            <a:endParaRPr lang="en-US"/>
          </a:p>
          <a:p>
            <a:r>
              <a:rPr lang="en-US" b="1"/>
              <a:t>arrival_date_week_number</a:t>
            </a:r>
            <a:r>
              <a:rPr lang="en-US"/>
              <a:t> : </a:t>
            </a:r>
            <a:r>
              <a:rPr lang="en-US" i="1"/>
              <a:t>Week number of year for arrival date</a:t>
            </a:r>
            <a:endParaRPr lang="en-US"/>
          </a:p>
          <a:p>
            <a:r>
              <a:rPr lang="en-US" b="1"/>
              <a:t>arrival_date_day_of_month</a:t>
            </a:r>
            <a:r>
              <a:rPr lang="en-US"/>
              <a:t> : </a:t>
            </a:r>
            <a:r>
              <a:rPr lang="en-US" i="1"/>
              <a:t>Day of arrival date</a:t>
            </a:r>
          </a:p>
          <a:p>
            <a:r>
              <a:rPr lang="en-US" b="1"/>
              <a:t>stays_in_weekend_nights</a:t>
            </a:r>
            <a:r>
              <a:rPr lang="en-US"/>
              <a:t> : </a:t>
            </a:r>
            <a:r>
              <a:rPr lang="en-US" i="1"/>
              <a:t>Number of weekend nights (Saturday or Sunday)    the guest stayed or booked to stay at the hotel</a:t>
            </a:r>
            <a:endParaRPr lang="en-US"/>
          </a:p>
          <a:p>
            <a:r>
              <a:rPr lang="en-US" b="1"/>
              <a:t>stays_in_week_nights</a:t>
            </a:r>
            <a:r>
              <a:rPr lang="en-US"/>
              <a:t> : </a:t>
            </a:r>
            <a:r>
              <a:rPr lang="en-US" i="1"/>
              <a:t>Number of week nights (Monday to Friday) the guest stayed or booked to stay at the hotel.</a:t>
            </a:r>
            <a:endParaRPr lang="en-US"/>
          </a:p>
          <a:p>
            <a:endParaRPr lang="en-IN" dirty="0"/>
          </a:p>
        </p:txBody>
      </p:sp>
    </p:spTree>
    <p:extLst>
      <p:ext uri="{BB962C8B-B14F-4D97-AF65-F5344CB8AC3E}">
        <p14:creationId xmlns:p14="http://schemas.microsoft.com/office/powerpoint/2010/main" val="2493457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D893C3-67E3-4184-8799-06B4CFF226A4}"/>
              </a:ext>
            </a:extLst>
          </p:cNvPr>
          <p:cNvSpPr>
            <a:spLocks noGrp="1"/>
          </p:cNvSpPr>
          <p:nvPr>
            <p:ph idx="1"/>
          </p:nvPr>
        </p:nvSpPr>
        <p:spPr>
          <a:xfrm>
            <a:off x="1141412" y="429657"/>
            <a:ext cx="9905999" cy="6428343"/>
          </a:xfrm>
        </p:spPr>
        <p:txBody>
          <a:bodyPr>
            <a:normAutofit fontScale="92500" lnSpcReduction="20000"/>
          </a:bodyPr>
          <a:lstStyle/>
          <a:p>
            <a:r>
              <a:rPr lang="en-US" sz="2400" b="1" dirty="0"/>
              <a:t>adults</a:t>
            </a:r>
            <a:r>
              <a:rPr lang="en-US" sz="2400" dirty="0"/>
              <a:t> :  </a:t>
            </a:r>
            <a:r>
              <a:rPr lang="en-US" sz="2400" i="1" dirty="0"/>
              <a:t>Number of adults</a:t>
            </a:r>
          </a:p>
          <a:p>
            <a:r>
              <a:rPr lang="en-US" sz="2400" b="1" dirty="0"/>
              <a:t>children</a:t>
            </a:r>
            <a:r>
              <a:rPr lang="en-US" sz="2400" dirty="0"/>
              <a:t> : </a:t>
            </a:r>
            <a:r>
              <a:rPr lang="en-US" sz="2400" i="1" dirty="0"/>
              <a:t>Number of children</a:t>
            </a:r>
          </a:p>
          <a:p>
            <a:r>
              <a:rPr lang="en-US" sz="2400" b="1" dirty="0"/>
              <a:t>babies</a:t>
            </a:r>
            <a:r>
              <a:rPr lang="en-US" sz="2400" dirty="0"/>
              <a:t> : </a:t>
            </a:r>
            <a:r>
              <a:rPr lang="en-US" sz="2400" i="1" dirty="0"/>
              <a:t>Number of babies</a:t>
            </a:r>
            <a:endParaRPr lang="en-US" i="1" dirty="0"/>
          </a:p>
          <a:p>
            <a:r>
              <a:rPr lang="en-US" sz="2400" b="1" dirty="0"/>
              <a:t>meal</a:t>
            </a:r>
            <a:r>
              <a:rPr lang="en-US" sz="2400" dirty="0"/>
              <a:t> : </a:t>
            </a:r>
            <a:r>
              <a:rPr lang="en-US" sz="2400" i="1" dirty="0"/>
              <a:t>Type of meal booked. Categories are presented in standard hospitality</a:t>
            </a:r>
            <a:r>
              <a:rPr lang="en-US" i="1" dirty="0"/>
              <a:t> </a:t>
            </a:r>
            <a:r>
              <a:rPr lang="en-US" sz="2400" i="1" dirty="0"/>
              <a:t>meal packages </a:t>
            </a:r>
          </a:p>
          <a:p>
            <a:r>
              <a:rPr lang="en-US" sz="2400" b="1" dirty="0"/>
              <a:t>country</a:t>
            </a:r>
            <a:r>
              <a:rPr lang="en-US" sz="2400" dirty="0"/>
              <a:t> : </a:t>
            </a:r>
            <a:r>
              <a:rPr lang="en-US" sz="2400" i="1" dirty="0"/>
              <a:t>Country of origin</a:t>
            </a:r>
          </a:p>
          <a:p>
            <a:r>
              <a:rPr lang="en-US" sz="2400" b="1" dirty="0" err="1"/>
              <a:t>market_segment</a:t>
            </a:r>
            <a:r>
              <a:rPr lang="en-US" sz="2400" dirty="0"/>
              <a:t> : </a:t>
            </a:r>
            <a:r>
              <a:rPr lang="en-US" sz="2400" i="1" dirty="0"/>
              <a:t>Market segment designation. In categories, the term “TA” means “Travel Agents” and “TO” means “Tour Operators”</a:t>
            </a:r>
            <a:endParaRPr lang="en-US" i="1" dirty="0"/>
          </a:p>
          <a:p>
            <a:r>
              <a:rPr lang="en-US" sz="2400" b="1" dirty="0" err="1"/>
              <a:t>distribution_channel</a:t>
            </a:r>
            <a:r>
              <a:rPr lang="en-US" sz="2400" dirty="0"/>
              <a:t> : </a:t>
            </a:r>
            <a:r>
              <a:rPr lang="en-US" sz="2400" i="1" dirty="0"/>
              <a:t>Booking distribution channel. The term “TA” means “Travel Agents” and “TO” means “Tour Operators”</a:t>
            </a:r>
            <a:endParaRPr lang="en-US" i="1" dirty="0"/>
          </a:p>
          <a:p>
            <a:r>
              <a:rPr lang="en-US" sz="2400" b="1" dirty="0" err="1"/>
              <a:t>is_repeated_guest</a:t>
            </a:r>
            <a:r>
              <a:rPr lang="en-US" sz="2400" dirty="0"/>
              <a:t> : </a:t>
            </a:r>
            <a:r>
              <a:rPr lang="en-US" sz="2400" i="1" dirty="0"/>
              <a:t>Value indicating if the booking name was from a repeated guest (1) or not (0)</a:t>
            </a:r>
            <a:endParaRPr lang="en-US" i="1" dirty="0"/>
          </a:p>
          <a:p>
            <a:r>
              <a:rPr lang="en-US" sz="2400" b="1" dirty="0" err="1"/>
              <a:t>previous_cancellations</a:t>
            </a:r>
            <a:r>
              <a:rPr lang="en-US" sz="2400" dirty="0"/>
              <a:t> : </a:t>
            </a:r>
            <a:r>
              <a:rPr lang="en-US" sz="2400" i="1" dirty="0"/>
              <a:t>Number of previous bookings that were cancelled by the customer prior to the current booking.</a:t>
            </a:r>
          </a:p>
          <a:p>
            <a:r>
              <a:rPr lang="en-US" sz="2400" b="1" dirty="0" err="1"/>
              <a:t>booking_changes</a:t>
            </a:r>
            <a:r>
              <a:rPr lang="en-US" sz="2400" dirty="0"/>
              <a:t> : </a:t>
            </a:r>
            <a:r>
              <a:rPr lang="en-US" sz="2400" i="1" dirty="0"/>
              <a:t>Number of changes/amendments made to the booking from the moment the booking was entered on the PMS until the moment of check-in or cancellation</a:t>
            </a:r>
          </a:p>
          <a:p>
            <a:r>
              <a:rPr lang="en-GB" b="1" dirty="0" err="1"/>
              <a:t>deposit_type</a:t>
            </a:r>
            <a:r>
              <a:rPr lang="en-GB" b="1" dirty="0"/>
              <a:t> </a:t>
            </a:r>
            <a:r>
              <a:rPr lang="en-GB" dirty="0"/>
              <a:t>: Indication on if the customer made a deposit to guarantee the  booking.</a:t>
            </a:r>
            <a:endParaRPr lang="en-IN" dirty="0"/>
          </a:p>
        </p:txBody>
      </p:sp>
    </p:spTree>
    <p:extLst>
      <p:ext uri="{BB962C8B-B14F-4D97-AF65-F5344CB8AC3E}">
        <p14:creationId xmlns:p14="http://schemas.microsoft.com/office/powerpoint/2010/main" val="15262136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7C0B241-13E5-418D-8920-D23491E2D2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79702B-25C7-40D7-9E29-7686B11A9660}">
  <ds:schemaRefs>
    <ds:schemaRef ds:uri="http://schemas.microsoft.com/sharepoint/v3/contenttype/forms"/>
  </ds:schemaRefs>
</ds:datastoreItem>
</file>

<file path=customXml/itemProps3.xml><?xml version="1.0" encoding="utf-8"?>
<ds:datastoreItem xmlns:ds="http://schemas.openxmlformats.org/officeDocument/2006/customXml" ds:itemID="{E7866CFD-F94E-4AE5-ACEA-86FEC0F48A1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Ion</Template>
  <TotalTime>8593</TotalTime>
  <Words>2638</Words>
  <Application>Microsoft Office PowerPoint</Application>
  <PresentationFormat>Widescreen</PresentationFormat>
  <Paragraphs>256</Paragraphs>
  <Slides>34</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34</vt:i4>
      </vt:variant>
    </vt:vector>
  </HeadingPairs>
  <TitlesOfParts>
    <vt:vector size="48" baseType="lpstr">
      <vt:lpstr>Arial</vt:lpstr>
      <vt:lpstr>Calibri</vt:lpstr>
      <vt:lpstr>Century Gothic</vt:lpstr>
      <vt:lpstr>Colonna MT</vt:lpstr>
      <vt:lpstr>Cooper Black</vt:lpstr>
      <vt:lpstr>Forte</vt:lpstr>
      <vt:lpstr>Lucida Console</vt:lpstr>
      <vt:lpstr>Rockwell</vt:lpstr>
      <vt:lpstr>Script MT Bold</vt:lpstr>
      <vt:lpstr>Segoe UI Variable Small Semibol</vt:lpstr>
      <vt:lpstr>Tahoma</vt:lpstr>
      <vt:lpstr>Wingdings</vt:lpstr>
      <vt:lpstr>Wingdings 3</vt:lpstr>
      <vt:lpstr>Ion</vt:lpstr>
      <vt:lpstr>Capstone project  </vt:lpstr>
      <vt:lpstr>Instruments used :</vt:lpstr>
      <vt:lpstr>Interesting facts about hotel :</vt:lpstr>
      <vt:lpstr>Work flow  of EDA : </vt:lpstr>
      <vt:lpstr>Data collection and understanding :</vt:lpstr>
      <vt:lpstr>PowerPoint Presentation</vt:lpstr>
      <vt:lpstr>PowerPoint Presentation</vt:lpstr>
      <vt:lpstr>Let’s understand the columns :</vt:lpstr>
      <vt:lpstr>PowerPoint Presentation</vt:lpstr>
      <vt:lpstr>PowerPoint Presentation</vt:lpstr>
      <vt:lpstr>Data wrangling :</vt:lpstr>
      <vt:lpstr>PowerPoint Presentation</vt:lpstr>
      <vt:lpstr>PowerPoint Presentation</vt:lpstr>
      <vt:lpstr>PowerPoint Presentation</vt:lpstr>
      <vt:lpstr>PowerPoint Presentation</vt:lpstr>
      <vt:lpstr>Visualisation  &amp; analysis of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Debiprasad Samal</dc:creator>
  <cp:lastModifiedBy>Debiprasad Samal</cp:lastModifiedBy>
  <cp:revision>43</cp:revision>
  <dcterms:created xsi:type="dcterms:W3CDTF">2022-09-06T09:38:47Z</dcterms:created>
  <dcterms:modified xsi:type="dcterms:W3CDTF">2022-11-17T13:15:29Z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